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9" r:id="rId1"/>
  </p:sldMasterIdLst>
  <p:notesMasterIdLst>
    <p:notesMasterId r:id="rId36"/>
  </p:notesMasterIdLst>
  <p:sldIdLst>
    <p:sldId id="283" r:id="rId2"/>
    <p:sldId id="279" r:id="rId3"/>
    <p:sldId id="261" r:id="rId4"/>
    <p:sldId id="277" r:id="rId5"/>
    <p:sldId id="263" r:id="rId6"/>
    <p:sldId id="282" r:id="rId7"/>
    <p:sldId id="265" r:id="rId8"/>
    <p:sldId id="306" r:id="rId9"/>
    <p:sldId id="264" r:id="rId10"/>
    <p:sldId id="331" r:id="rId11"/>
    <p:sldId id="333" r:id="rId12"/>
    <p:sldId id="303" r:id="rId13"/>
    <p:sldId id="317" r:id="rId14"/>
    <p:sldId id="312" r:id="rId15"/>
    <p:sldId id="269" r:id="rId16"/>
    <p:sldId id="308" r:id="rId17"/>
    <p:sldId id="309" r:id="rId18"/>
    <p:sldId id="311" r:id="rId19"/>
    <p:sldId id="310" r:id="rId20"/>
    <p:sldId id="313" r:id="rId21"/>
    <p:sldId id="325" r:id="rId22"/>
    <p:sldId id="315" r:id="rId23"/>
    <p:sldId id="267" r:id="rId24"/>
    <p:sldId id="316" r:id="rId25"/>
    <p:sldId id="326" r:id="rId26"/>
    <p:sldId id="328" r:id="rId27"/>
    <p:sldId id="318" r:id="rId28"/>
    <p:sldId id="329" r:id="rId29"/>
    <p:sldId id="324" r:id="rId30"/>
    <p:sldId id="266" r:id="rId31"/>
    <p:sldId id="332" r:id="rId32"/>
    <p:sldId id="320" r:id="rId33"/>
    <p:sldId id="323" r:id="rId34"/>
    <p:sldId id="322" r:id="rId35"/>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78" autoAdjust="0"/>
    <p:restoredTop sz="72476" autoAdjust="0"/>
  </p:normalViewPr>
  <p:slideViewPr>
    <p:cSldViewPr snapToGrid="0">
      <p:cViewPr varScale="1">
        <p:scale>
          <a:sx n="64" d="100"/>
          <a:sy n="64" d="100"/>
        </p:scale>
        <p:origin x="835"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2" d="100"/>
          <a:sy n="82" d="100"/>
        </p:scale>
        <p:origin x="3156"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8692B2-2FB4-4DFC-8DF8-6F92F090649E}" type="datetimeFigureOut">
              <a:rPr lang="sk-SK" smtClean="0"/>
              <a:t>25. 4. 2019</a:t>
            </a:fld>
            <a:endParaRPr lang="sk-SK"/>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630E3A-E11A-42C5-A6AD-E896BCBF0301}" type="slidenum">
              <a:rPr lang="sk-SK" smtClean="0"/>
              <a:t>‹#›</a:t>
            </a:fld>
            <a:endParaRPr lang="sk-SK"/>
          </a:p>
        </p:txBody>
      </p:sp>
    </p:spTree>
    <p:extLst>
      <p:ext uri="{BB962C8B-B14F-4D97-AF65-F5344CB8AC3E}">
        <p14:creationId xmlns:p14="http://schemas.microsoft.com/office/powerpoint/2010/main" val="4203350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smtClean="0"/>
              <a:t>CENADA – školy, kto sme</a:t>
            </a:r>
            <a:endParaRPr lang="sk-SK" dirty="0"/>
          </a:p>
        </p:txBody>
      </p:sp>
      <p:sp>
        <p:nvSpPr>
          <p:cNvPr id="4" name="Zástupný objekt pre číslo snímky 3"/>
          <p:cNvSpPr>
            <a:spLocks noGrp="1"/>
          </p:cNvSpPr>
          <p:nvPr>
            <p:ph type="sldNum" sz="quarter" idx="10"/>
          </p:nvPr>
        </p:nvSpPr>
        <p:spPr/>
        <p:txBody>
          <a:bodyPr/>
          <a:lstStyle/>
          <a:p>
            <a:fld id="{C1630E3A-E11A-42C5-A6AD-E896BCBF0301}" type="slidenum">
              <a:rPr lang="sk-SK" smtClean="0"/>
              <a:t>1</a:t>
            </a:fld>
            <a:endParaRPr lang="sk-SK"/>
          </a:p>
        </p:txBody>
      </p:sp>
    </p:spTree>
    <p:extLst>
      <p:ext uri="{BB962C8B-B14F-4D97-AF65-F5344CB8AC3E}">
        <p14:creationId xmlns:p14="http://schemas.microsoft.com/office/powerpoint/2010/main" val="3140566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 keď</a:t>
            </a:r>
            <a:r>
              <a:rPr lang="sk-SK" baseline="0" dirty="0" smtClean="0"/>
              <a:t> sa vrátime k popisu nadaného žiaka zo začiatku - </a:t>
            </a:r>
            <a:endParaRPr lang="sk-SK"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Je teda intelektovo nadaný žiak aj školsky úspešný/nadaný žiak?</a:t>
            </a:r>
          </a:p>
          <a:p>
            <a:r>
              <a:rPr lang="sk-SK" dirty="0" smtClean="0"/>
              <a:t>- </a:t>
            </a:r>
            <a:r>
              <a:rPr lang="sk-SK" dirty="0" err="1" smtClean="0"/>
              <a:t>rovnítko</a:t>
            </a:r>
            <a:r>
              <a:rPr lang="sk-SK" baseline="0" dirty="0" smtClean="0"/>
              <a:t> sa tu nedá dať ani náhodou – hoci – intelektovo nadaný žiak môže byť aj školský úspešný a opačne, ale tento prienik nie je samozrejmosťou</a:t>
            </a:r>
          </a:p>
          <a:p>
            <a:r>
              <a:rPr lang="sk-SK" baseline="0" dirty="0" smtClean="0"/>
              <a:t>- existuje viacero porovnávacích tabuliek, ktoré prirovnávajú školsky úspešného alebo bystrého žiaka a intelektovo nadaného žiaka, napríklad</a:t>
            </a:r>
            <a:endParaRPr lang="sk-SK" dirty="0"/>
          </a:p>
        </p:txBody>
      </p:sp>
      <p:sp>
        <p:nvSpPr>
          <p:cNvPr id="4" name="Zástupný objekt pre číslo snímky 3"/>
          <p:cNvSpPr>
            <a:spLocks noGrp="1"/>
          </p:cNvSpPr>
          <p:nvPr>
            <p:ph type="sldNum" sz="quarter" idx="10"/>
          </p:nvPr>
        </p:nvSpPr>
        <p:spPr/>
        <p:txBody>
          <a:bodyPr/>
          <a:lstStyle/>
          <a:p>
            <a:fld id="{C1630E3A-E11A-42C5-A6AD-E896BCBF0301}" type="slidenum">
              <a:rPr lang="sk-SK" smtClean="0"/>
              <a:t>10</a:t>
            </a:fld>
            <a:endParaRPr lang="sk-SK"/>
          </a:p>
        </p:txBody>
      </p:sp>
    </p:spTree>
    <p:extLst>
      <p:ext uri="{BB962C8B-B14F-4D97-AF65-F5344CB8AC3E}">
        <p14:creationId xmlns:p14="http://schemas.microsoft.com/office/powerpoint/2010/main" val="3913957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sk-SK" dirty="0" smtClean="0"/>
              <a:t>kladie otázky</a:t>
            </a:r>
            <a:r>
              <a:rPr lang="sk-SK" baseline="0" dirty="0" smtClean="0"/>
              <a:t> do veľkých podrobností, niekedy sa môže okoliu javiť ako nechápavý (príklad?...), nechcú prijať nejaký koncept, pokiaľ ho dokonale nepochopia</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sk-SK" baseline="0" dirty="0" smtClean="0"/>
              <a:t>venuje svoju pozornosť tomu, čo ho zaujíma, nielen v prípade, ak sa na vyučovaní preberá niečo, čo už ovláda, ale aj ak usúdi, že jeho činnosť je zmysluplnejšia</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sk-SK" baseline="0" dirty="0" smtClean="0"/>
              <a:t>VIE bez námahy je vo vývine riziková vlastnosť, skôr či neskôr ústiaca do prejavov dysfunkčného perfekcionizmu</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sk-SK" baseline="0" dirty="0" err="1" smtClean="0"/>
              <a:t>Sean</a:t>
            </a:r>
            <a:r>
              <a:rPr lang="sk-SK" baseline="0" dirty="0" smtClean="0"/>
              <a:t> – štvorky</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sk-SK" baseline="0" dirty="0" smtClean="0"/>
              <a:t>daniel – škola ho zdržuje</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sk-SK" dirty="0"/>
          </a:p>
        </p:txBody>
      </p:sp>
      <p:sp>
        <p:nvSpPr>
          <p:cNvPr id="4" name="Zástupný objekt pre číslo snímky 3"/>
          <p:cNvSpPr>
            <a:spLocks noGrp="1"/>
          </p:cNvSpPr>
          <p:nvPr>
            <p:ph type="sldNum" sz="quarter" idx="10"/>
          </p:nvPr>
        </p:nvSpPr>
        <p:spPr/>
        <p:txBody>
          <a:bodyPr/>
          <a:lstStyle/>
          <a:p>
            <a:fld id="{C1630E3A-E11A-42C5-A6AD-E896BCBF0301}" type="slidenum">
              <a:rPr lang="sk-SK" smtClean="0"/>
              <a:t>11</a:t>
            </a:fld>
            <a:endParaRPr lang="sk-SK"/>
          </a:p>
        </p:txBody>
      </p:sp>
    </p:spTree>
    <p:extLst>
      <p:ext uri="{BB962C8B-B14F-4D97-AF65-F5344CB8AC3E}">
        <p14:creationId xmlns:p14="http://schemas.microsoft.com/office/powerpoint/2010/main" val="1554659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Intelektovo</a:t>
            </a:r>
            <a:r>
              <a:rPr lang="en-US" dirty="0" smtClean="0"/>
              <a:t> </a:t>
            </a:r>
            <a:r>
              <a:rPr lang="en-US" dirty="0" err="1" smtClean="0"/>
              <a:t>nadaný</a:t>
            </a:r>
            <a:r>
              <a:rPr lang="en-US" dirty="0" smtClean="0"/>
              <a:t> </a:t>
            </a:r>
            <a:r>
              <a:rPr lang="en-US" dirty="0" err="1" smtClean="0"/>
              <a:t>žiak</a:t>
            </a:r>
            <a:r>
              <a:rPr lang="en-US" dirty="0" smtClean="0"/>
              <a:t> </a:t>
            </a:r>
            <a:r>
              <a:rPr lang="en-US" dirty="0" err="1" smtClean="0"/>
              <a:t>vzhľadom</a:t>
            </a:r>
            <a:r>
              <a:rPr lang="en-US" dirty="0" smtClean="0"/>
              <a:t> </a:t>
            </a:r>
            <a:r>
              <a:rPr lang="en-US" dirty="0" err="1" smtClean="0"/>
              <a:t>na</a:t>
            </a:r>
            <a:r>
              <a:rPr lang="en-US" dirty="0" smtClean="0"/>
              <a:t> </a:t>
            </a:r>
            <a:r>
              <a:rPr lang="en-US" dirty="0" err="1" smtClean="0"/>
              <a:t>tieto</a:t>
            </a:r>
            <a:r>
              <a:rPr lang="en-US" dirty="0" smtClean="0"/>
              <a:t> </a:t>
            </a:r>
            <a:r>
              <a:rPr lang="en-US" dirty="0" err="1" smtClean="0"/>
              <a:t>špecifiká</a:t>
            </a:r>
            <a:r>
              <a:rPr lang="en-US" dirty="0" smtClean="0"/>
              <a:t> </a:t>
            </a:r>
            <a:r>
              <a:rPr lang="en-US" dirty="0" err="1" smtClean="0"/>
              <a:t>nebýva</a:t>
            </a:r>
            <a:r>
              <a:rPr lang="en-US" dirty="0" smtClean="0"/>
              <a:t> </a:t>
            </a:r>
            <a:r>
              <a:rPr lang="en-US" dirty="0" err="1" smtClean="0"/>
              <a:t>automaticky</a:t>
            </a:r>
            <a:r>
              <a:rPr lang="en-US" dirty="0" smtClean="0"/>
              <a:t> </a:t>
            </a:r>
            <a:r>
              <a:rPr lang="en-US" dirty="0" err="1" smtClean="0"/>
              <a:t>školsky</a:t>
            </a:r>
            <a:r>
              <a:rPr lang="en-US" dirty="0" smtClean="0"/>
              <a:t> </a:t>
            </a:r>
            <a:r>
              <a:rPr lang="en-US" dirty="0" err="1" smtClean="0"/>
              <a:t>úspešným</a:t>
            </a:r>
            <a:r>
              <a:rPr lang="en-US" dirty="0" smtClean="0"/>
              <a:t> </a:t>
            </a:r>
            <a:r>
              <a:rPr lang="en-US" dirty="0" err="1" smtClean="0"/>
              <a:t>žiakom</a:t>
            </a:r>
            <a:r>
              <a:rPr lang="en-US" dirty="0" smtClean="0"/>
              <a:t>, to </a:t>
            </a:r>
            <a:r>
              <a:rPr lang="en-US" dirty="0" err="1" smtClean="0"/>
              <a:t>okrem</a:t>
            </a:r>
            <a:r>
              <a:rPr lang="en-US" dirty="0" smtClean="0"/>
              <a:t> </a:t>
            </a:r>
            <a:r>
              <a:rPr lang="en-US" dirty="0" err="1" smtClean="0"/>
              <a:t>iného</a:t>
            </a:r>
            <a:r>
              <a:rPr lang="en-US" dirty="0" smtClean="0"/>
              <a:t> </a:t>
            </a:r>
            <a:r>
              <a:rPr lang="en-US" dirty="0" err="1" smtClean="0"/>
              <a:t>závisí</a:t>
            </a:r>
            <a:r>
              <a:rPr lang="en-US" dirty="0" smtClean="0"/>
              <a:t> od </a:t>
            </a:r>
            <a:r>
              <a:rPr lang="en-US" dirty="0" err="1" smtClean="0"/>
              <a:t>jeho</a:t>
            </a:r>
            <a:r>
              <a:rPr lang="en-US" dirty="0" smtClean="0"/>
              <a:t> </a:t>
            </a:r>
            <a:r>
              <a:rPr lang="en-US" dirty="0" err="1" smtClean="0"/>
              <a:t>osobnosti</a:t>
            </a:r>
            <a:r>
              <a:rPr lang="en-US" dirty="0" smtClean="0"/>
              <a:t>. </a:t>
            </a:r>
            <a:r>
              <a:rPr lang="en-US" dirty="0" err="1" smtClean="0"/>
              <a:t>Príklad</a:t>
            </a:r>
            <a:r>
              <a:rPr lang="en-US" dirty="0" smtClean="0"/>
              <a:t>: </a:t>
            </a:r>
            <a:r>
              <a:rPr lang="en-US" dirty="0" err="1" smtClean="0"/>
              <a:t>Termanov</a:t>
            </a:r>
            <a:r>
              <a:rPr lang="en-US" dirty="0" smtClean="0"/>
              <a:t> </a:t>
            </a:r>
            <a:r>
              <a:rPr lang="en-US" dirty="0" err="1" smtClean="0"/>
              <a:t>výskum</a:t>
            </a:r>
            <a:r>
              <a:rPr lang="en-US" dirty="0" smtClean="0"/>
              <a:t>, </a:t>
            </a:r>
            <a:r>
              <a:rPr lang="en-US" dirty="0" err="1" smtClean="0"/>
              <a:t>držiteľ</a:t>
            </a:r>
            <a:r>
              <a:rPr lang="en-US" dirty="0" smtClean="0"/>
              <a:t> </a:t>
            </a:r>
            <a:r>
              <a:rPr lang="en-US" dirty="0" err="1" smtClean="0"/>
              <a:t>Nobelovej</a:t>
            </a:r>
            <a:r>
              <a:rPr lang="en-US" dirty="0" smtClean="0"/>
              <a:t> </a:t>
            </a:r>
            <a:r>
              <a:rPr lang="en-US" dirty="0" err="1" smtClean="0"/>
              <a:t>ceny</a:t>
            </a:r>
            <a:endParaRPr lang="sk-SK" dirty="0" smtClean="0"/>
          </a:p>
          <a:p>
            <a:pPr marL="171450" indent="-171450">
              <a:buFontTx/>
              <a:buChar char="-"/>
            </a:pPr>
            <a:r>
              <a:rPr lang="sk-SK" baseline="0" dirty="0" smtClean="0"/>
              <a:t>príkladom toho je najznámejší </a:t>
            </a:r>
            <a:r>
              <a:rPr lang="sk-SK" baseline="0" dirty="0" err="1" smtClean="0"/>
              <a:t>longitudinálny</a:t>
            </a:r>
            <a:r>
              <a:rPr lang="sk-SK" baseline="0" dirty="0" smtClean="0"/>
              <a:t> výskum v oblasti nadaných, </a:t>
            </a:r>
            <a:r>
              <a:rPr lang="sk-SK" baseline="0" dirty="0" err="1" smtClean="0"/>
              <a:t>Termanov</a:t>
            </a:r>
            <a:r>
              <a:rPr lang="sk-SK" baseline="0" dirty="0" smtClean="0"/>
              <a:t> výskum (20-te roky 20.st), jeho nasledovníčka </a:t>
            </a:r>
            <a:r>
              <a:rPr lang="sk-SK" baseline="0" dirty="0" err="1" smtClean="0"/>
              <a:t>Odenová</a:t>
            </a:r>
            <a:r>
              <a:rPr lang="sk-SK" baseline="0" dirty="0" smtClean="0"/>
              <a:t> zobrala 100 najúspešnejších a 100 „neúspešných“ nadaných – zistila že v IQ rozdiel nie je – vysoké intelektové schopnosti nie sú jedinou podmienkou pre úspešnú kariéru – dôležité sú aj osobnostné charakteristiky</a:t>
            </a:r>
          </a:p>
          <a:p>
            <a:pPr marL="171450" indent="-171450">
              <a:buFontTx/>
              <a:buChar char="-"/>
            </a:pPr>
            <a:endParaRPr lang="sk-SK" dirty="0" smtClean="0"/>
          </a:p>
          <a:p>
            <a:r>
              <a:rPr lang="sk-SK" dirty="0" smtClean="0"/>
              <a:t>na</a:t>
            </a:r>
            <a:r>
              <a:rPr lang="sk-SK" baseline="0" dirty="0" smtClean="0"/>
              <a:t> druhej strane, </a:t>
            </a:r>
            <a:r>
              <a:rPr lang="sk-SK" dirty="0" err="1" smtClean="0"/>
              <a:t>Wiliam</a:t>
            </a:r>
            <a:r>
              <a:rPr lang="sk-SK" dirty="0" smtClean="0"/>
              <a:t> </a:t>
            </a:r>
            <a:r>
              <a:rPr lang="sk-SK" dirty="0" err="1" smtClean="0"/>
              <a:t>Shockley</a:t>
            </a:r>
            <a:r>
              <a:rPr lang="sk-SK" dirty="0" smtClean="0"/>
              <a:t> – testovaný v </a:t>
            </a:r>
            <a:r>
              <a:rPr lang="sk-SK" dirty="0" err="1" smtClean="0"/>
              <a:t>Termanovom</a:t>
            </a:r>
            <a:r>
              <a:rPr lang="sk-SK" dirty="0" smtClean="0"/>
              <a:t> výskume, ale jeho IQ nebolo dostatočné na to, aby sa dostal medzi termitov. </a:t>
            </a:r>
            <a:r>
              <a:rPr lang="sk-SK" dirty="0" err="1" smtClean="0"/>
              <a:t>Shockley</a:t>
            </a:r>
            <a:r>
              <a:rPr lang="sk-SK" dirty="0" smtClean="0"/>
              <a:t> vyštudoval </a:t>
            </a:r>
            <a:r>
              <a:rPr lang="sk-SK" dirty="0" err="1" smtClean="0"/>
              <a:t>Harvard</a:t>
            </a:r>
            <a:r>
              <a:rPr lang="sk-SK" dirty="0" smtClean="0"/>
              <a:t>, </a:t>
            </a:r>
            <a:r>
              <a:rPr lang="sk-SK" dirty="0" err="1" smtClean="0"/>
              <a:t>získla</a:t>
            </a:r>
            <a:r>
              <a:rPr lang="sk-SK" dirty="0" smtClean="0"/>
              <a:t> tam </a:t>
            </a:r>
            <a:r>
              <a:rPr lang="sk-SK" dirty="0" err="1" smtClean="0"/>
              <a:t>PhD</a:t>
            </a:r>
            <a:r>
              <a:rPr lang="sk-SK" dirty="0" smtClean="0"/>
              <a:t>, zamestnal sa v Bellových telefonických laboratóriách a bol pri vynájdení bodového a spojovacieho tranzistora. Získal Nobelovu cenu a to sa nepodarilo nikomu z 1500 jedincov z </a:t>
            </a:r>
            <a:r>
              <a:rPr lang="sk-SK" dirty="0" err="1" smtClean="0"/>
              <a:t>Termanovho</a:t>
            </a:r>
            <a:r>
              <a:rPr lang="sk-SK" dirty="0" smtClean="0"/>
              <a:t> výskumu.</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t>Je </a:t>
            </a:r>
            <a:r>
              <a:rPr lang="en-US" dirty="0" err="1" smtClean="0"/>
              <a:t>možné</a:t>
            </a:r>
            <a:r>
              <a:rPr lang="en-US" dirty="0" smtClean="0"/>
              <a:t> s </a:t>
            </a:r>
            <a:r>
              <a:rPr lang="en-US" dirty="0" err="1" smtClean="0"/>
              <a:t>tým</a:t>
            </a:r>
            <a:r>
              <a:rPr lang="en-US" dirty="0" smtClean="0"/>
              <a:t> </a:t>
            </a:r>
            <a:r>
              <a:rPr lang="en-US" dirty="0" err="1" smtClean="0"/>
              <a:t>niečo</a:t>
            </a:r>
            <a:r>
              <a:rPr lang="en-US" dirty="0" smtClean="0"/>
              <a:t> </a:t>
            </a:r>
            <a:r>
              <a:rPr lang="en-US" dirty="0" err="1" smtClean="0"/>
              <a:t>urobiť</a:t>
            </a:r>
            <a:r>
              <a:rPr lang="sk-SK" dirty="0" smtClean="0"/>
              <a:t>?</a:t>
            </a:r>
            <a:r>
              <a:rPr lang="sk-SK" baseline="0" dirty="0" smtClean="0"/>
              <a:t> Urobiť v škole niečo, aby osobnosť nadaného nebola prekážkou v realizácii jeho nadania a v ceste za spokojným životom?</a:t>
            </a:r>
            <a:endParaRPr lang="sk-SK"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err="1" smtClean="0"/>
              <a:t>Základným</a:t>
            </a:r>
            <a:r>
              <a:rPr lang="en-US" dirty="0" smtClean="0"/>
              <a:t> </a:t>
            </a:r>
            <a:r>
              <a:rPr lang="en-US" dirty="0" err="1" smtClean="0"/>
              <a:t>predpokladom</a:t>
            </a:r>
            <a:r>
              <a:rPr lang="en-US" dirty="0" smtClean="0"/>
              <a:t> je, aby </a:t>
            </a:r>
            <a:r>
              <a:rPr lang="en-US" dirty="0" err="1" smtClean="0"/>
              <a:t>sa</a:t>
            </a:r>
            <a:r>
              <a:rPr lang="en-US" dirty="0" smtClean="0"/>
              <a:t> </a:t>
            </a:r>
            <a:r>
              <a:rPr lang="en-US" dirty="0" err="1" smtClean="0"/>
              <a:t>dokázal</a:t>
            </a:r>
            <a:r>
              <a:rPr lang="en-US" dirty="0" smtClean="0"/>
              <a:t> </a:t>
            </a:r>
            <a:r>
              <a:rPr lang="en-US" dirty="0" err="1" smtClean="0"/>
              <a:t>emocionálne</a:t>
            </a:r>
            <a:r>
              <a:rPr lang="en-US" dirty="0" smtClean="0"/>
              <a:t>, </a:t>
            </a:r>
            <a:r>
              <a:rPr lang="en-US" dirty="0" err="1" smtClean="0"/>
              <a:t>sociálne</a:t>
            </a:r>
            <a:r>
              <a:rPr lang="en-US" dirty="0" smtClean="0"/>
              <a:t> </a:t>
            </a:r>
            <a:r>
              <a:rPr lang="en-US" dirty="0" err="1" smtClean="0"/>
              <a:t>vysporiadať</a:t>
            </a:r>
            <a:r>
              <a:rPr lang="en-US" dirty="0" smtClean="0"/>
              <a:t> so </a:t>
            </a:r>
            <a:r>
              <a:rPr lang="en-US" dirty="0" err="1" smtClean="0"/>
              <a:t>životnými</a:t>
            </a:r>
            <a:r>
              <a:rPr lang="en-US" dirty="0" smtClean="0"/>
              <a:t> </a:t>
            </a:r>
            <a:r>
              <a:rPr lang="en-US" dirty="0" err="1" smtClean="0"/>
              <a:t>výzvami</a:t>
            </a:r>
            <a:r>
              <a:rPr lang="en-US" dirty="0" smtClean="0"/>
              <a:t>. </a:t>
            </a:r>
            <a:endParaRPr lang="sk-SK"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t>Toto </a:t>
            </a:r>
            <a:r>
              <a:rPr lang="en-US" dirty="0" err="1" smtClean="0"/>
              <a:t>má</a:t>
            </a:r>
            <a:r>
              <a:rPr lang="en-US" dirty="0" smtClean="0"/>
              <a:t> </a:t>
            </a:r>
            <a:r>
              <a:rPr lang="en-US" dirty="0" err="1" smtClean="0"/>
              <a:t>šancu</a:t>
            </a:r>
            <a:r>
              <a:rPr lang="en-US" dirty="0" smtClean="0"/>
              <a:t> </a:t>
            </a:r>
            <a:r>
              <a:rPr lang="en-US" dirty="0" err="1" smtClean="0"/>
              <a:t>sa</a:t>
            </a:r>
            <a:r>
              <a:rPr lang="en-US" dirty="0" smtClean="0"/>
              <a:t> stat, </a:t>
            </a:r>
            <a:r>
              <a:rPr lang="en-US" dirty="0" err="1" smtClean="0"/>
              <a:t>ak</a:t>
            </a:r>
            <a:r>
              <a:rPr lang="en-US" dirty="0" smtClean="0"/>
              <a:t> </a:t>
            </a:r>
            <a:r>
              <a:rPr lang="en-US" dirty="0" err="1" smtClean="0"/>
              <a:t>sa</a:t>
            </a:r>
            <a:r>
              <a:rPr lang="en-US" dirty="0" smtClean="0"/>
              <a:t> </a:t>
            </a:r>
            <a:r>
              <a:rPr lang="en-US" dirty="0" err="1" smtClean="0"/>
              <a:t>osobnostne</a:t>
            </a:r>
            <a:r>
              <a:rPr lang="en-US" dirty="0" smtClean="0"/>
              <a:t> </a:t>
            </a:r>
            <a:r>
              <a:rPr lang="en-US" dirty="0" err="1" smtClean="0"/>
              <a:t>posilní</a:t>
            </a:r>
            <a:r>
              <a:rPr lang="en-US" dirty="0" smtClean="0"/>
              <a:t>. TO </a:t>
            </a:r>
            <a:r>
              <a:rPr lang="en-US" dirty="0" err="1" smtClean="0"/>
              <a:t>prakticky</a:t>
            </a:r>
            <a:r>
              <a:rPr lang="en-US" dirty="0" smtClean="0"/>
              <a:t> </a:t>
            </a:r>
            <a:r>
              <a:rPr lang="en-US" dirty="0" err="1" smtClean="0"/>
              <a:t>znamená</a:t>
            </a:r>
            <a:r>
              <a:rPr lang="en-US" dirty="0" smtClean="0"/>
              <a:t>, </a:t>
            </a:r>
            <a:r>
              <a:rPr lang="en-US" dirty="0" err="1" smtClean="0"/>
              <a:t>že</a:t>
            </a:r>
            <a:r>
              <a:rPr lang="en-US" dirty="0" smtClean="0"/>
              <a:t> </a:t>
            </a:r>
            <a:r>
              <a:rPr lang="en-US" dirty="0" err="1" smtClean="0"/>
              <a:t>okrem</a:t>
            </a:r>
            <a:r>
              <a:rPr lang="en-US" dirty="0" smtClean="0"/>
              <a:t> </a:t>
            </a:r>
            <a:r>
              <a:rPr lang="en-US" dirty="0" err="1" smtClean="0"/>
              <a:t>iného</a:t>
            </a:r>
            <a:r>
              <a:rPr lang="en-US" dirty="0" smtClean="0"/>
              <a:t> </a:t>
            </a:r>
            <a:r>
              <a:rPr lang="en-US" dirty="0" err="1" smtClean="0"/>
              <a:t>zažije</a:t>
            </a:r>
            <a:r>
              <a:rPr lang="en-US" dirty="0" smtClean="0"/>
              <a:t> v </a:t>
            </a:r>
            <a:r>
              <a:rPr lang="en-US" dirty="0" err="1" smtClean="0"/>
              <a:t>škole</a:t>
            </a:r>
            <a:r>
              <a:rPr lang="en-US" dirty="0" smtClean="0"/>
              <a:t> </a:t>
            </a:r>
            <a:r>
              <a:rPr lang="en-US" dirty="0" err="1" smtClean="0"/>
              <a:t>takú</a:t>
            </a:r>
            <a:r>
              <a:rPr lang="en-US" dirty="0" smtClean="0"/>
              <a:t> </a:t>
            </a:r>
            <a:r>
              <a:rPr lang="en-US" dirty="0" err="1" smtClean="0"/>
              <a:t>mieru</a:t>
            </a:r>
            <a:r>
              <a:rPr lang="en-US" dirty="0" smtClean="0"/>
              <a:t> </a:t>
            </a:r>
            <a:r>
              <a:rPr lang="en-US" dirty="0" err="1" smtClean="0"/>
              <a:t>stresu</a:t>
            </a:r>
            <a:r>
              <a:rPr lang="en-US" dirty="0" smtClean="0"/>
              <a:t>, aby ho </a:t>
            </a:r>
            <a:r>
              <a:rPr lang="en-US" dirty="0" err="1" smtClean="0"/>
              <a:t>posúvala</a:t>
            </a:r>
            <a:r>
              <a:rPr lang="en-US" dirty="0" smtClean="0"/>
              <a:t> </a:t>
            </a:r>
            <a:r>
              <a:rPr lang="en-US" dirty="0" err="1" smtClean="0"/>
              <a:t>dopredu</a:t>
            </a:r>
            <a:r>
              <a:rPr lang="en-US" dirty="0" smtClean="0"/>
              <a:t>, </a:t>
            </a:r>
            <a:r>
              <a:rPr lang="en-US" dirty="0" err="1" smtClean="0"/>
              <a:t>posilňovala</a:t>
            </a:r>
            <a:r>
              <a:rPr lang="en-US" dirty="0" smtClean="0"/>
              <a:t>, </a:t>
            </a:r>
            <a:r>
              <a:rPr lang="en-US" dirty="0" err="1" smtClean="0"/>
              <a:t>nie</a:t>
            </a:r>
            <a:r>
              <a:rPr lang="en-US" dirty="0" smtClean="0"/>
              <a:t> </a:t>
            </a:r>
            <a:r>
              <a:rPr lang="en-US" dirty="0" err="1" smtClean="0"/>
              <a:t>paralyzovala</a:t>
            </a:r>
            <a:r>
              <a:rPr lang="en-US" dirty="0" smtClean="0"/>
              <a:t>.</a:t>
            </a:r>
            <a:endParaRPr lang="sk-SK"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sk-SK"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sk-SK"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sk-SK" dirty="0" smtClean="0"/>
          </a:p>
          <a:p>
            <a:pPr marL="171450" indent="-171450">
              <a:buFontTx/>
              <a:buChar char="-"/>
            </a:pPr>
            <a:endParaRPr lang="sk-SK" baseline="0" dirty="0" smtClean="0"/>
          </a:p>
          <a:p>
            <a:pPr marL="171450" indent="-171450">
              <a:buFontTx/>
              <a:buChar char="-"/>
            </a:pPr>
            <a:endParaRPr lang="sk-SK" dirty="0" smtClean="0"/>
          </a:p>
        </p:txBody>
      </p:sp>
      <p:sp>
        <p:nvSpPr>
          <p:cNvPr id="4" name="Zástupný objekt pre číslo snímky 3"/>
          <p:cNvSpPr>
            <a:spLocks noGrp="1"/>
          </p:cNvSpPr>
          <p:nvPr>
            <p:ph type="sldNum" sz="quarter" idx="10"/>
          </p:nvPr>
        </p:nvSpPr>
        <p:spPr/>
        <p:txBody>
          <a:bodyPr/>
          <a:lstStyle/>
          <a:p>
            <a:fld id="{C1630E3A-E11A-42C5-A6AD-E896BCBF0301}" type="slidenum">
              <a:rPr lang="sk-SK" smtClean="0"/>
              <a:t>12</a:t>
            </a:fld>
            <a:endParaRPr lang="sk-SK"/>
          </a:p>
        </p:txBody>
      </p:sp>
    </p:spTree>
    <p:extLst>
      <p:ext uri="{BB962C8B-B14F-4D97-AF65-F5344CB8AC3E}">
        <p14:creationId xmlns:p14="http://schemas.microsoft.com/office/powerpoint/2010/main" val="392012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Jean </a:t>
            </a:r>
            <a:r>
              <a:rPr lang="sk-SK" dirty="0" err="1" smtClean="0"/>
              <a:t>Goerss</a:t>
            </a:r>
            <a:r>
              <a:rPr lang="sk-SK" dirty="0" smtClean="0"/>
              <a:t> – matka dvoch nadaných detí a </a:t>
            </a:r>
            <a:r>
              <a:rPr lang="sk-SK" dirty="0" err="1" smtClean="0"/>
              <a:t>koautorka</a:t>
            </a:r>
            <a:r>
              <a:rPr lang="sk-SK" dirty="0" smtClean="0"/>
              <a:t> knihy </a:t>
            </a:r>
            <a:r>
              <a:rPr lang="sk-SK" dirty="0" err="1" smtClean="0"/>
              <a:t>Missdiagnosis</a:t>
            </a:r>
            <a:r>
              <a:rPr lang="sk-SK" dirty="0" smtClean="0"/>
              <a:t> and </a:t>
            </a:r>
            <a:r>
              <a:rPr lang="sk-SK" dirty="0" err="1" smtClean="0"/>
              <a:t>dual</a:t>
            </a:r>
            <a:r>
              <a:rPr lang="sk-SK" dirty="0" smtClean="0"/>
              <a:t> </a:t>
            </a:r>
            <a:r>
              <a:rPr lang="sk-SK" dirty="0" err="1" smtClean="0"/>
              <a:t>diagnosis</a:t>
            </a:r>
            <a:r>
              <a:rPr lang="sk-SK" dirty="0" smtClean="0"/>
              <a:t> of </a:t>
            </a:r>
            <a:r>
              <a:rPr lang="sk-SK" dirty="0" err="1" smtClean="0"/>
              <a:t>gifted</a:t>
            </a:r>
            <a:r>
              <a:rPr lang="sk-SK" dirty="0" smtClean="0"/>
              <a:t> </a:t>
            </a:r>
            <a:r>
              <a:rPr lang="sk-SK" dirty="0" err="1" smtClean="0"/>
              <a:t>children</a:t>
            </a:r>
            <a:r>
              <a:rPr lang="sk-SK" dirty="0" smtClean="0"/>
              <a:t> and </a:t>
            </a:r>
            <a:r>
              <a:rPr lang="sk-SK" dirty="0" err="1" smtClean="0"/>
              <a:t>adults</a:t>
            </a:r>
            <a:r>
              <a:rPr lang="sk-SK" dirty="0" smtClean="0"/>
              <a:t> – Chybná diagnóza nadaných detí a dospelých – táto jej myšlienka vystihuje potrebu rozvíjania osobnosti nadaných detí</a:t>
            </a:r>
          </a:p>
          <a:p>
            <a:endParaRPr lang="sk-SK" dirty="0"/>
          </a:p>
        </p:txBody>
      </p:sp>
      <p:sp>
        <p:nvSpPr>
          <p:cNvPr id="4" name="Zástupný objekt pre číslo snímky 3"/>
          <p:cNvSpPr>
            <a:spLocks noGrp="1"/>
          </p:cNvSpPr>
          <p:nvPr>
            <p:ph type="sldNum" sz="quarter" idx="10"/>
          </p:nvPr>
        </p:nvSpPr>
        <p:spPr/>
        <p:txBody>
          <a:bodyPr/>
          <a:lstStyle/>
          <a:p>
            <a:fld id="{C1630E3A-E11A-42C5-A6AD-E896BCBF0301}" type="slidenum">
              <a:rPr lang="sk-SK" smtClean="0"/>
              <a:t>13</a:t>
            </a:fld>
            <a:endParaRPr lang="sk-SK"/>
          </a:p>
        </p:txBody>
      </p:sp>
    </p:spTree>
    <p:extLst>
      <p:ext uri="{BB962C8B-B14F-4D97-AF65-F5344CB8AC3E}">
        <p14:creationId xmlns:p14="http://schemas.microsoft.com/office/powerpoint/2010/main" val="2421158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Stres neprospieva ani samotnému učeniu, čo je v súlade s poznatkami </a:t>
            </a:r>
            <a:r>
              <a:rPr lang="sk-SK" dirty="0" err="1" smtClean="0"/>
              <a:t>neurovedy</a:t>
            </a:r>
            <a:r>
              <a:rPr lang="sk-SK" dirty="0" smtClean="0"/>
              <a:t> a čo sa napr. v integrovanom tematickom vzdelávaní nazýva Mozgovo kompatibilné prostredie</a:t>
            </a:r>
          </a:p>
          <a:p>
            <a:endParaRPr lang="sk-SK" dirty="0"/>
          </a:p>
        </p:txBody>
      </p:sp>
      <p:sp>
        <p:nvSpPr>
          <p:cNvPr id="4" name="Zástupný objekt pre číslo snímky 3"/>
          <p:cNvSpPr>
            <a:spLocks noGrp="1"/>
          </p:cNvSpPr>
          <p:nvPr>
            <p:ph type="sldNum" sz="quarter" idx="10"/>
          </p:nvPr>
        </p:nvSpPr>
        <p:spPr/>
        <p:txBody>
          <a:bodyPr/>
          <a:lstStyle/>
          <a:p>
            <a:fld id="{C1630E3A-E11A-42C5-A6AD-E896BCBF0301}" type="slidenum">
              <a:rPr lang="sk-SK" smtClean="0"/>
              <a:t>14</a:t>
            </a:fld>
            <a:endParaRPr lang="sk-SK"/>
          </a:p>
        </p:txBody>
      </p:sp>
    </p:spTree>
    <p:extLst>
      <p:ext uri="{BB962C8B-B14F-4D97-AF65-F5344CB8AC3E}">
        <p14:creationId xmlns:p14="http://schemas.microsoft.com/office/powerpoint/2010/main" val="3311265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Sú</a:t>
            </a:r>
            <a:r>
              <a:rPr lang="en-US" dirty="0" smtClean="0"/>
              <a:t> </a:t>
            </a:r>
            <a:r>
              <a:rPr lang="en-US" dirty="0" err="1" smtClean="0"/>
              <a:t>dva</a:t>
            </a:r>
            <a:r>
              <a:rPr lang="en-US" dirty="0" smtClean="0"/>
              <a:t> </a:t>
            </a:r>
            <a:r>
              <a:rPr lang="en-US" dirty="0" err="1" smtClean="0"/>
              <a:t>prístupy</a:t>
            </a:r>
            <a:r>
              <a:rPr lang="en-US" dirty="0" smtClean="0"/>
              <a:t> </a:t>
            </a:r>
            <a:r>
              <a:rPr lang="en-US" dirty="0" err="1" smtClean="0"/>
              <a:t>vo</a:t>
            </a:r>
            <a:r>
              <a:rPr lang="en-US" dirty="0" smtClean="0"/>
              <a:t> </a:t>
            </a:r>
            <a:r>
              <a:rPr lang="en-US" dirty="0" err="1" smtClean="0"/>
              <a:t>vzdelávaní</a:t>
            </a:r>
            <a:r>
              <a:rPr lang="en-US" dirty="0" smtClean="0"/>
              <a:t> </a:t>
            </a:r>
            <a:r>
              <a:rPr lang="en-US" dirty="0" err="1" smtClean="0"/>
              <a:t>nadaných</a:t>
            </a:r>
            <a:r>
              <a:rPr lang="en-US" dirty="0" smtClean="0"/>
              <a:t>, </a:t>
            </a:r>
            <a:r>
              <a:rPr lang="en-US" dirty="0" err="1" smtClean="0"/>
              <a:t>ktoré</a:t>
            </a:r>
            <a:r>
              <a:rPr lang="en-US" dirty="0" smtClean="0"/>
              <a:t> </a:t>
            </a:r>
            <a:r>
              <a:rPr lang="sk-SK" dirty="0" smtClean="0"/>
              <a:t>sú postavené na </a:t>
            </a:r>
            <a:r>
              <a:rPr lang="en-US" dirty="0" err="1" smtClean="0"/>
              <a:t>týchto</a:t>
            </a:r>
            <a:r>
              <a:rPr lang="en-US" dirty="0" smtClean="0"/>
              <a:t> </a:t>
            </a:r>
            <a:r>
              <a:rPr lang="en-US" dirty="0" err="1" smtClean="0"/>
              <a:t>vymedzeniach</a:t>
            </a:r>
            <a:r>
              <a:rPr lang="en-US" dirty="0" smtClean="0"/>
              <a:t> – </a:t>
            </a:r>
            <a:r>
              <a:rPr lang="en-US" dirty="0" err="1" smtClean="0"/>
              <a:t>sú</a:t>
            </a:r>
            <a:r>
              <a:rPr lang="en-US" dirty="0" smtClean="0"/>
              <a:t> to </a:t>
            </a:r>
            <a:r>
              <a:rPr lang="en-US" dirty="0" err="1" smtClean="0"/>
              <a:t>dve</a:t>
            </a:r>
            <a:r>
              <a:rPr lang="en-US" dirty="0" smtClean="0"/>
              <a:t> </a:t>
            </a:r>
            <a:r>
              <a:rPr lang="en-US" dirty="0" err="1" smtClean="0"/>
              <a:t>najznámejšie</a:t>
            </a:r>
            <a:r>
              <a:rPr lang="en-US" dirty="0" smtClean="0"/>
              <a:t> </a:t>
            </a:r>
            <a:r>
              <a:rPr lang="en-US" dirty="0" err="1" smtClean="0"/>
              <a:t>definície</a:t>
            </a:r>
            <a:r>
              <a:rPr lang="en-US" dirty="0" smtClean="0"/>
              <a:t> </a:t>
            </a:r>
            <a:r>
              <a:rPr lang="en-US" dirty="0" err="1" smtClean="0"/>
              <a:t>nadaného</a:t>
            </a:r>
            <a:r>
              <a:rPr lang="en-US" dirty="0" smtClean="0"/>
              <a:t> </a:t>
            </a:r>
            <a:r>
              <a:rPr lang="en-US" dirty="0" err="1" smtClean="0"/>
              <a:t>žiaka</a:t>
            </a:r>
            <a:r>
              <a:rPr lang="en-US" dirty="0" smtClean="0"/>
              <a:t>:</a:t>
            </a:r>
            <a:endParaRPr lang="sk-SK" dirty="0" smtClean="0"/>
          </a:p>
          <a:p>
            <a:endParaRPr lang="sk-SK" dirty="0" smtClean="0"/>
          </a:p>
          <a:p>
            <a:r>
              <a:rPr lang="sk-SK" dirty="0" smtClean="0"/>
              <a:t>kým prvá</a:t>
            </a:r>
            <a:r>
              <a:rPr lang="sk-SK" baseline="0" dirty="0" smtClean="0"/>
              <a:t> definícia zdôrazňuje vysoké výkony a ich realizáciu pre dobro spoločnosti</a:t>
            </a:r>
          </a:p>
          <a:p>
            <a:r>
              <a:rPr lang="sk-SK" baseline="0" dirty="0" smtClean="0"/>
              <a:t>druhá definícia sa zameriava na osobnosť nadaného a na potrebu špecifickej starostlivosti s cieľom nie výkonu, ale jeho optimálneho rozvíjania</a:t>
            </a:r>
            <a:endParaRPr lang="sk-SK" dirty="0" smtClean="0"/>
          </a:p>
          <a:p>
            <a:endParaRPr lang="sk-SK"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osobnostný</a:t>
            </a:r>
            <a:r>
              <a:rPr lang="en-US" dirty="0" smtClean="0"/>
              <a:t> </a:t>
            </a:r>
            <a:r>
              <a:rPr lang="en-US" dirty="0" err="1" smtClean="0"/>
              <a:t>prístup</a:t>
            </a:r>
            <a:r>
              <a:rPr lang="en-US" dirty="0" smtClean="0"/>
              <a:t> – </a:t>
            </a:r>
            <a:r>
              <a:rPr lang="en-US" dirty="0" err="1" smtClean="0"/>
              <a:t>bezpečné</a:t>
            </a:r>
            <a:r>
              <a:rPr lang="en-US" dirty="0" smtClean="0"/>
              <a:t> </a:t>
            </a:r>
            <a:r>
              <a:rPr lang="en-US" dirty="0" err="1" smtClean="0"/>
              <a:t>vzdelávacie</a:t>
            </a:r>
            <a:r>
              <a:rPr lang="en-US" dirty="0" smtClean="0"/>
              <a:t> </a:t>
            </a:r>
            <a:r>
              <a:rPr lang="en-US" dirty="0" err="1" smtClean="0"/>
              <a:t>prostredie</a:t>
            </a:r>
            <a:endParaRPr lang="sk-SK" dirty="0" smtClean="0"/>
          </a:p>
          <a:p>
            <a:endParaRPr lang="sk-SK" dirty="0"/>
          </a:p>
        </p:txBody>
      </p:sp>
      <p:sp>
        <p:nvSpPr>
          <p:cNvPr id="4" name="Zástupný objekt pre číslo snímky 3"/>
          <p:cNvSpPr>
            <a:spLocks noGrp="1"/>
          </p:cNvSpPr>
          <p:nvPr>
            <p:ph type="sldNum" sz="quarter" idx="10"/>
          </p:nvPr>
        </p:nvSpPr>
        <p:spPr/>
        <p:txBody>
          <a:bodyPr/>
          <a:lstStyle/>
          <a:p>
            <a:fld id="{C1630E3A-E11A-42C5-A6AD-E896BCBF0301}" type="slidenum">
              <a:rPr lang="sk-SK" smtClean="0"/>
              <a:t>15</a:t>
            </a:fld>
            <a:endParaRPr lang="sk-SK"/>
          </a:p>
        </p:txBody>
      </p:sp>
    </p:spTree>
    <p:extLst>
      <p:ext uri="{BB962C8B-B14F-4D97-AF65-F5344CB8AC3E}">
        <p14:creationId xmlns:p14="http://schemas.microsoft.com/office/powerpoint/2010/main" val="2676872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smtClean="0"/>
              <a:t>Ako vyzerá výkonové vzdelávacie</a:t>
            </a:r>
            <a:r>
              <a:rPr lang="sk-SK" baseline="0" dirty="0" smtClean="0"/>
              <a:t> prostredie?</a:t>
            </a:r>
          </a:p>
        </p:txBody>
      </p:sp>
      <p:sp>
        <p:nvSpPr>
          <p:cNvPr id="4" name="Zástupný objekt pre číslo snímky 3"/>
          <p:cNvSpPr>
            <a:spLocks noGrp="1"/>
          </p:cNvSpPr>
          <p:nvPr>
            <p:ph type="sldNum" sz="quarter" idx="10"/>
          </p:nvPr>
        </p:nvSpPr>
        <p:spPr/>
        <p:txBody>
          <a:bodyPr/>
          <a:lstStyle/>
          <a:p>
            <a:fld id="{C1630E3A-E11A-42C5-A6AD-E896BCBF0301}" type="slidenum">
              <a:rPr lang="sk-SK" smtClean="0"/>
              <a:t>16</a:t>
            </a:fld>
            <a:endParaRPr lang="sk-SK"/>
          </a:p>
        </p:txBody>
      </p:sp>
    </p:spTree>
    <p:extLst>
      <p:ext uri="{BB962C8B-B14F-4D97-AF65-F5344CB8AC3E}">
        <p14:creationId xmlns:p14="http://schemas.microsoft.com/office/powerpoint/2010/main" val="3585552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10"/>
          </p:nvPr>
        </p:nvSpPr>
        <p:spPr/>
        <p:txBody>
          <a:bodyPr/>
          <a:lstStyle/>
          <a:p>
            <a:fld id="{C1630E3A-E11A-42C5-A6AD-E896BCBF0301}" type="slidenum">
              <a:rPr lang="sk-SK" smtClean="0"/>
              <a:t>17</a:t>
            </a:fld>
            <a:endParaRPr lang="sk-SK"/>
          </a:p>
        </p:txBody>
      </p:sp>
    </p:spTree>
    <p:extLst>
      <p:ext uri="{BB962C8B-B14F-4D97-AF65-F5344CB8AC3E}">
        <p14:creationId xmlns:p14="http://schemas.microsoft.com/office/powerpoint/2010/main" val="306090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Výkonový</a:t>
            </a:r>
            <a:r>
              <a:rPr lang="sk-SK" baseline="0" dirty="0" smtClean="0"/>
              <a:t> prístup sa realizuje v </a:t>
            </a:r>
            <a:r>
              <a:rPr lang="sk-SK" baseline="0" dirty="0" err="1" smtClean="0"/>
              <a:t>konkurečnom</a:t>
            </a:r>
            <a:r>
              <a:rPr lang="sk-SK" baseline="0" dirty="0" smtClean="0"/>
              <a:t> prostredí,</a:t>
            </a:r>
          </a:p>
          <a:p>
            <a:pPr marL="0" marR="0" indent="0" algn="l" defTabSz="914400" rtl="0" eaLnBrk="1" fontAlgn="auto" latinLnBrk="0" hangingPunct="1">
              <a:lnSpc>
                <a:spcPct val="100000"/>
              </a:lnSpc>
              <a:spcBef>
                <a:spcPts val="0"/>
              </a:spcBef>
              <a:spcAft>
                <a:spcPts val="0"/>
              </a:spcAft>
              <a:buClrTx/>
              <a:buSzTx/>
              <a:buFontTx/>
              <a:buNone/>
              <a:tabLst/>
              <a:defRPr/>
            </a:pPr>
            <a:r>
              <a:rPr lang="sk-SK" baseline="0" dirty="0" smtClean="0"/>
              <a:t>naopak osobnostný prístup predpokladá bezpečné </a:t>
            </a:r>
            <a:r>
              <a:rPr lang="sk-SK" baseline="0" dirty="0" err="1" smtClean="0"/>
              <a:t>učebené</a:t>
            </a:r>
            <a:r>
              <a:rPr lang="sk-SK" baseline="0" dirty="0" smtClean="0"/>
              <a:t> prostredie</a:t>
            </a:r>
            <a:endParaRPr lang="sk-SK"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ktorý prístup je vhodnejší pre intelektovo nadaných žiakov, najmä v prípade, ak je vývin ich osobnosti ohrozený, ak ich vnímame ako zraniteľných, ktorých osobnosť je potrebné vo vývine posilniť? </a:t>
            </a:r>
          </a:p>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aj vzhľadom</a:t>
            </a:r>
            <a:r>
              <a:rPr lang="sk-SK" baseline="0" dirty="0" smtClean="0"/>
              <a:t> na to, že</a:t>
            </a:r>
            <a:endParaRPr lang="sk-SK" dirty="0"/>
          </a:p>
        </p:txBody>
      </p:sp>
      <p:sp>
        <p:nvSpPr>
          <p:cNvPr id="4" name="Zástupný objekt pre číslo snímky 3"/>
          <p:cNvSpPr>
            <a:spLocks noGrp="1"/>
          </p:cNvSpPr>
          <p:nvPr>
            <p:ph type="sldNum" sz="quarter" idx="10"/>
          </p:nvPr>
        </p:nvSpPr>
        <p:spPr/>
        <p:txBody>
          <a:bodyPr/>
          <a:lstStyle/>
          <a:p>
            <a:fld id="{C1630E3A-E11A-42C5-A6AD-E896BCBF0301}" type="slidenum">
              <a:rPr lang="sk-SK" smtClean="0"/>
              <a:t>18</a:t>
            </a:fld>
            <a:endParaRPr lang="sk-SK"/>
          </a:p>
        </p:txBody>
      </p:sp>
    </p:spTree>
    <p:extLst>
      <p:ext uri="{BB962C8B-B14F-4D97-AF65-F5344CB8AC3E}">
        <p14:creationId xmlns:p14="http://schemas.microsoft.com/office/powerpoint/2010/main" val="704285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dirty="0" smtClean="0"/>
              <a:t>Perfekcionistické nadané dieťa potrebuje presný opak športového prístupu. </a:t>
            </a:r>
          </a:p>
          <a:p>
            <a:r>
              <a:rPr lang="sk-SK" dirty="0" smtClean="0"/>
              <a:t>Nepotrebuje vyhrávať, potrebuje sa naučiť prehrávať. </a:t>
            </a:r>
          </a:p>
          <a:p>
            <a:r>
              <a:rPr lang="sk-SK" dirty="0" smtClean="0"/>
              <a:t>Nepotrebuje byť bezchybné, potrebuje sa naučiť akceptovať</a:t>
            </a:r>
            <a:r>
              <a:rPr lang="sk-SK" baseline="0" dirty="0" smtClean="0"/>
              <a:t> vlastné chyby a vnímať ich ako zdroj ďalšieho učenia. </a:t>
            </a:r>
          </a:p>
          <a:p>
            <a:r>
              <a:rPr lang="sk-SK" baseline="0" dirty="0" smtClean="0"/>
              <a:t>Nepotrebuje sa predháňať v rýchlosti a prvenstve, potrebuje sa naučiť nevzdať sa pred prvou prekážkou, naopak, snažiť sa ju zdolať, aj keď sa to nie vždy podarí. N</a:t>
            </a:r>
          </a:p>
          <a:p>
            <a:r>
              <a:rPr lang="sk-SK" baseline="0" dirty="0" err="1" smtClean="0"/>
              <a:t>epotrebuje</a:t>
            </a:r>
            <a:r>
              <a:rPr lang="sk-SK" baseline="0" dirty="0" smtClean="0"/>
              <a:t> sa utvrdzovať v tom, že hodnota jeho osoby je v jeho výsledkoch, naopak, potrebuje zažívať radosť z objavovania, procesu riešenia a učenia sa. </a:t>
            </a:r>
          </a:p>
          <a:p>
            <a:r>
              <a:rPr lang="sk-SK" baseline="0" dirty="0" smtClean="0"/>
              <a:t>Nadaný perfekcionista nepotrebuje byť lepší ako ostatní, potrebuje akceptovať seba samého a vnímať svoju hodnotu komplexne, nie cez akademické výkony.</a:t>
            </a:r>
            <a:endParaRPr lang="sk-SK" dirty="0"/>
          </a:p>
        </p:txBody>
      </p:sp>
      <p:sp>
        <p:nvSpPr>
          <p:cNvPr id="4" name="Zástupný symbol čísla snímky 3"/>
          <p:cNvSpPr>
            <a:spLocks noGrp="1"/>
          </p:cNvSpPr>
          <p:nvPr>
            <p:ph type="sldNum" sz="quarter" idx="10"/>
          </p:nvPr>
        </p:nvSpPr>
        <p:spPr/>
        <p:txBody>
          <a:bodyPr/>
          <a:lstStyle/>
          <a:p>
            <a:fld id="{85EFEB11-DAFF-40BA-A244-88B0D7FFF0BD}" type="slidenum">
              <a:rPr lang="sk-SK" smtClean="0"/>
              <a:pPr/>
              <a:t>19</a:t>
            </a:fld>
            <a:endParaRPr lang="sk-SK"/>
          </a:p>
        </p:txBody>
      </p:sp>
    </p:spTree>
    <p:extLst>
      <p:ext uri="{BB962C8B-B14F-4D97-AF65-F5344CB8AC3E}">
        <p14:creationId xmlns:p14="http://schemas.microsoft.com/office/powerpoint/2010/main" val="1982454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smtClean="0"/>
              <a:t>Aký je nadaný žiak</a:t>
            </a:r>
            <a:r>
              <a:rPr lang="sk-SK" baseline="0" dirty="0" smtClean="0"/>
              <a:t> v škole? </a:t>
            </a:r>
            <a:r>
              <a:rPr lang="en-US" dirty="0" err="1" smtClean="0"/>
              <a:t>Nadaný</a:t>
            </a:r>
            <a:r>
              <a:rPr lang="en-US" dirty="0" smtClean="0"/>
              <a:t> </a:t>
            </a:r>
            <a:r>
              <a:rPr lang="en-US" dirty="0" err="1" smtClean="0"/>
              <a:t>žiak</a:t>
            </a:r>
            <a:r>
              <a:rPr lang="en-US" dirty="0" smtClean="0"/>
              <a:t> v </a:t>
            </a:r>
            <a:r>
              <a:rPr lang="en-US" dirty="0" err="1" smtClean="0"/>
              <a:t>škole</a:t>
            </a:r>
            <a:r>
              <a:rPr lang="en-US" dirty="0" smtClean="0"/>
              <a:t> </a:t>
            </a:r>
            <a:r>
              <a:rPr lang="en-US" dirty="0" err="1" smtClean="0"/>
              <a:t>má</a:t>
            </a:r>
            <a:r>
              <a:rPr lang="en-US" dirty="0" smtClean="0"/>
              <a:t> </a:t>
            </a:r>
            <a:r>
              <a:rPr lang="en-US" dirty="0" err="1" smtClean="0"/>
              <a:t>tieto</a:t>
            </a:r>
            <a:r>
              <a:rPr lang="en-US" dirty="0" smtClean="0"/>
              <a:t> </a:t>
            </a:r>
            <a:r>
              <a:rPr lang="en-US" dirty="0" err="1" smtClean="0"/>
              <a:t>prejavy</a:t>
            </a:r>
            <a:r>
              <a:rPr lang="en-US" dirty="0" smtClean="0"/>
              <a:t>/</a:t>
            </a:r>
            <a:r>
              <a:rPr lang="en-US" dirty="0" err="1" smtClean="0"/>
              <a:t>charakteristiky</a:t>
            </a:r>
            <a:r>
              <a:rPr lang="en-US" dirty="0" smtClean="0"/>
              <a:t>… </a:t>
            </a:r>
            <a:r>
              <a:rPr lang="sk-SK" dirty="0" smtClean="0"/>
              <a:t>ALEBO? ide naozaj o nadaného žiaka alebo o žiaka školsky úspešného? </a:t>
            </a:r>
          </a:p>
          <a:p>
            <a:r>
              <a:rPr lang="sk-SK" dirty="0" smtClean="0"/>
              <a:t>A</a:t>
            </a:r>
            <a:r>
              <a:rPr lang="sk-SK" baseline="0" dirty="0" smtClean="0"/>
              <a:t> kto je vlastne intelektovo nadaný žiak, ako sa identifikuje alebo diagnostikuje?</a:t>
            </a:r>
            <a:endParaRPr lang="sk-SK" dirty="0" smtClean="0"/>
          </a:p>
          <a:p>
            <a:endParaRPr lang="sk-SK" dirty="0"/>
          </a:p>
        </p:txBody>
      </p:sp>
      <p:sp>
        <p:nvSpPr>
          <p:cNvPr id="4" name="Zástupný objekt pre číslo snímky 3"/>
          <p:cNvSpPr>
            <a:spLocks noGrp="1"/>
          </p:cNvSpPr>
          <p:nvPr>
            <p:ph type="sldNum" sz="quarter" idx="10"/>
          </p:nvPr>
        </p:nvSpPr>
        <p:spPr/>
        <p:txBody>
          <a:bodyPr/>
          <a:lstStyle/>
          <a:p>
            <a:fld id="{C1630E3A-E11A-42C5-A6AD-E896BCBF0301}" type="slidenum">
              <a:rPr lang="sk-SK" smtClean="0"/>
              <a:t>2</a:t>
            </a:fld>
            <a:endParaRPr lang="sk-SK"/>
          </a:p>
        </p:txBody>
      </p:sp>
    </p:spTree>
    <p:extLst>
      <p:ext uri="{BB962C8B-B14F-4D97-AF65-F5344CB8AC3E}">
        <p14:creationId xmlns:p14="http://schemas.microsoft.com/office/powerpoint/2010/main" val="3627952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dirty="0" smtClean="0"/>
              <a:t>čo je pre nadaných ohrozením: to, čo ohrozuje ich </a:t>
            </a:r>
            <a:r>
              <a:rPr lang="sk-SK" dirty="0" err="1" smtClean="0"/>
              <a:t>sebahodnotu</a:t>
            </a:r>
            <a:r>
              <a:rPr lang="sk-SK" dirty="0" smtClean="0"/>
              <a:t>: konkurencia, zameranie na výkon.... a</a:t>
            </a:r>
            <a:r>
              <a:rPr lang="sk-SK" baseline="0" dirty="0" smtClean="0"/>
              <a:t> teda postupy, reprezentované </a:t>
            </a:r>
            <a:r>
              <a:rPr lang="sk-SK" baseline="0" dirty="0" err="1" smtClean="0"/>
              <a:t>konkurečným</a:t>
            </a:r>
            <a:r>
              <a:rPr lang="sk-SK" baseline="0" dirty="0" smtClean="0"/>
              <a:t>, výkonovým</a:t>
            </a:r>
          </a:p>
          <a:p>
            <a:r>
              <a:rPr lang="sk-SK" baseline="0" dirty="0" smtClean="0"/>
              <a:t>prístupom</a:t>
            </a:r>
          </a:p>
          <a:p>
            <a:r>
              <a:rPr lang="sk-SK" baseline="0" dirty="0" smtClean="0"/>
              <a:t>Odpoveďou teda je, že nadaným dokážeme poskytnúť bezpečie pre ich osobnostný rozvoj v rámci osobnostného prístupu, kde konkurenciu nahrádza....</a:t>
            </a:r>
            <a:endParaRPr lang="sk-SK" dirty="0" smtClean="0"/>
          </a:p>
        </p:txBody>
      </p:sp>
      <p:sp>
        <p:nvSpPr>
          <p:cNvPr id="4" name="Zástupný symbol čísla snímky 3"/>
          <p:cNvSpPr>
            <a:spLocks noGrp="1"/>
          </p:cNvSpPr>
          <p:nvPr>
            <p:ph type="sldNum" sz="quarter" idx="10"/>
          </p:nvPr>
        </p:nvSpPr>
        <p:spPr/>
        <p:txBody>
          <a:bodyPr/>
          <a:lstStyle/>
          <a:p>
            <a:fld id="{85EFEB11-DAFF-40BA-A244-88B0D7FFF0BD}" type="slidenum">
              <a:rPr lang="sk-SK" smtClean="0"/>
              <a:pPr/>
              <a:t>20</a:t>
            </a:fld>
            <a:endParaRPr lang="sk-SK"/>
          </a:p>
        </p:txBody>
      </p:sp>
    </p:spTree>
    <p:extLst>
      <p:ext uri="{BB962C8B-B14F-4D97-AF65-F5344CB8AC3E}">
        <p14:creationId xmlns:p14="http://schemas.microsoft.com/office/powerpoint/2010/main" val="3981919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171450" indent="-171450">
              <a:buFontTx/>
              <a:buChar char="-"/>
            </a:pPr>
            <a:r>
              <a:rPr lang="sk-SK" baseline="0" dirty="0" smtClean="0"/>
              <a:t>v ináč povinnom vzdelávaní je vnútorná motivácia veľkou výzvou</a:t>
            </a:r>
          </a:p>
          <a:p>
            <a:pPr marL="171450" indent="-171450">
              <a:buFontTx/>
              <a:buChar char="-"/>
            </a:pPr>
            <a:r>
              <a:rPr lang="sk-SK" baseline="0" dirty="0" smtClean="0"/>
              <a:t>v bežnom vzdelávaní sa motivácia realizuje cez známky, odmeny, vyhrážanie, podmieňovanie, manipulovanie</a:t>
            </a:r>
          </a:p>
          <a:p>
            <a:pPr marL="171450" indent="-171450">
              <a:buFontTx/>
              <a:buChar char="-"/>
            </a:pPr>
            <a:r>
              <a:rPr lang="sk-SK" baseline="0" dirty="0" smtClean="0"/>
              <a:t>- vnútorná motivácia – nedá sa vytvoriť, ale dajú sa pre ňu vytvoriť podmienky, tými sú:</a:t>
            </a:r>
          </a:p>
          <a:p>
            <a:pPr marL="171450" indent="-171450">
              <a:buFontTx/>
              <a:buChar char="-"/>
            </a:pPr>
            <a:r>
              <a:rPr lang="sk-SK" baseline="0" dirty="0" smtClean="0"/>
              <a:t>obsah vzdelávania – zaujímavý obsahom alebo formálne, alebo zmysluplný</a:t>
            </a:r>
          </a:p>
          <a:p>
            <a:pPr marL="171450" indent="-171450">
              <a:buFontTx/>
              <a:buChar char="-"/>
            </a:pPr>
            <a:r>
              <a:rPr lang="sk-SK" baseline="0" dirty="0" smtClean="0"/>
              <a:t>možnosť výberu</a:t>
            </a:r>
          </a:p>
          <a:p>
            <a:pPr marL="171450" indent="-171450">
              <a:buFontTx/>
              <a:buChar char="-"/>
            </a:pPr>
            <a:r>
              <a:rPr lang="sk-SK" baseline="0" dirty="0" smtClean="0"/>
              <a:t>kooperácia</a:t>
            </a:r>
          </a:p>
          <a:p>
            <a:pPr marL="171450" indent="-171450">
              <a:buFontTx/>
              <a:buChar char="-"/>
            </a:pPr>
            <a:r>
              <a:rPr lang="sk-SK" baseline="0" dirty="0" smtClean="0"/>
              <a:t>ak ale dieťa, žiak, študent má niečo v prirodzenom záujme a škola mu vstúpi do tohto ponukou odmeny, zákonite sa vnútorná motivácia vytratí...</a:t>
            </a:r>
            <a:endParaRPr lang="sk-SK" dirty="0"/>
          </a:p>
        </p:txBody>
      </p:sp>
      <p:sp>
        <p:nvSpPr>
          <p:cNvPr id="4" name="Zástupný objekt pre číslo snímky 3"/>
          <p:cNvSpPr>
            <a:spLocks noGrp="1"/>
          </p:cNvSpPr>
          <p:nvPr>
            <p:ph type="sldNum" sz="quarter" idx="10"/>
          </p:nvPr>
        </p:nvSpPr>
        <p:spPr/>
        <p:txBody>
          <a:bodyPr/>
          <a:lstStyle/>
          <a:p>
            <a:fld id="{C1630E3A-E11A-42C5-A6AD-E896BCBF0301}" type="slidenum">
              <a:rPr lang="sk-SK" smtClean="0"/>
              <a:t>21</a:t>
            </a:fld>
            <a:endParaRPr lang="sk-SK"/>
          </a:p>
        </p:txBody>
      </p:sp>
    </p:spTree>
    <p:extLst>
      <p:ext uri="{BB962C8B-B14F-4D97-AF65-F5344CB8AC3E}">
        <p14:creationId xmlns:p14="http://schemas.microsoft.com/office/powerpoint/2010/main" val="2664390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dirty="0" smtClean="0"/>
              <a:t>Ak je vzdelávacie prostredie ošetrené a nadaný žiak sa cíti bezpečne, môže nastať efektívne učenie – nielen v oblasti poznatkov a vied, ale aj v získavaní skúseností, ktoré ich osobnosť rozvinú a poslinia,</a:t>
            </a:r>
            <a:r>
              <a:rPr lang="sk-SK" baseline="0" dirty="0" smtClean="0"/>
              <a:t> tu sú niektoré metódy:</a:t>
            </a:r>
          </a:p>
          <a:p>
            <a:r>
              <a:rPr lang="sk-SK" baseline="0" dirty="0" smtClean="0"/>
              <a:t>objavné vzdelávanie – pokusom a omylom</a:t>
            </a:r>
          </a:p>
          <a:p>
            <a:r>
              <a:rPr lang="sk-SK" baseline="0" dirty="0" smtClean="0"/>
              <a:t>individuálne štúdium – študent preukáže znalosť daného obsahu, potom čas na hodinách trávi spôsobom preňho efektívnym</a:t>
            </a:r>
          </a:p>
          <a:p>
            <a:r>
              <a:rPr lang="sk-SK" baseline="0" dirty="0" smtClean="0"/>
              <a:t>sofistikované úlohy – komplexné úlohy, úlohy v novom prostredí, tzv. problémové úlohy...</a:t>
            </a:r>
            <a:endParaRPr lang="sk-SK" dirty="0" smtClean="0"/>
          </a:p>
        </p:txBody>
      </p:sp>
      <p:sp>
        <p:nvSpPr>
          <p:cNvPr id="4" name="Zástupný symbol čísla snímky 3"/>
          <p:cNvSpPr>
            <a:spLocks noGrp="1"/>
          </p:cNvSpPr>
          <p:nvPr>
            <p:ph type="sldNum" sz="quarter" idx="10"/>
          </p:nvPr>
        </p:nvSpPr>
        <p:spPr/>
        <p:txBody>
          <a:bodyPr/>
          <a:lstStyle/>
          <a:p>
            <a:fld id="{85EFEB11-DAFF-40BA-A244-88B0D7FFF0BD}" type="slidenum">
              <a:rPr lang="sk-SK" smtClean="0"/>
              <a:pPr/>
              <a:t>22</a:t>
            </a:fld>
            <a:endParaRPr lang="sk-SK"/>
          </a:p>
        </p:txBody>
      </p:sp>
    </p:spTree>
    <p:extLst>
      <p:ext uri="{BB962C8B-B14F-4D97-AF65-F5344CB8AC3E}">
        <p14:creationId xmlns:p14="http://schemas.microsoft.com/office/powerpoint/2010/main" val="430229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okrem samotného vzdelávania si</a:t>
            </a:r>
          </a:p>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v rámci pobytu v škole žiaci získavajú skúseností s týmito situáciami a rozvíjajú si tieto zručnosti – v bezpečnom prostredí, ktoré im uľahčí fungovanie v budúcnosti </a:t>
            </a:r>
          </a:p>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prekonávanie prekážok – zdôrazňovanie snahy, učenie pokusom, omylom; sústreďovanie sa na cesty riešenia, nie na výsledok</a:t>
            </a:r>
          </a:p>
          <a:p>
            <a:pPr marL="0" marR="0" indent="0" algn="l" defTabSz="914400" rtl="0" eaLnBrk="1" fontAlgn="auto" latinLnBrk="0" hangingPunct="1">
              <a:lnSpc>
                <a:spcPct val="100000"/>
              </a:lnSpc>
              <a:spcBef>
                <a:spcPts val="0"/>
              </a:spcBef>
              <a:spcAft>
                <a:spcPts val="0"/>
              </a:spcAft>
              <a:buClrTx/>
              <a:buSzTx/>
              <a:buFontTx/>
              <a:buNone/>
              <a:tabLst/>
              <a:defRPr/>
            </a:pPr>
            <a:endParaRPr lang="sk-SK"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sk-SK"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sk-SK" dirty="0" smtClean="0"/>
          </a:p>
          <a:p>
            <a:endParaRPr lang="sk-SK" dirty="0"/>
          </a:p>
        </p:txBody>
      </p:sp>
      <p:sp>
        <p:nvSpPr>
          <p:cNvPr id="4" name="Zástupný objekt pre číslo snímky 3"/>
          <p:cNvSpPr>
            <a:spLocks noGrp="1"/>
          </p:cNvSpPr>
          <p:nvPr>
            <p:ph type="sldNum" sz="quarter" idx="10"/>
          </p:nvPr>
        </p:nvSpPr>
        <p:spPr/>
        <p:txBody>
          <a:bodyPr/>
          <a:lstStyle/>
          <a:p>
            <a:fld id="{C1630E3A-E11A-42C5-A6AD-E896BCBF0301}" type="slidenum">
              <a:rPr lang="sk-SK" smtClean="0"/>
              <a:t>23</a:t>
            </a:fld>
            <a:endParaRPr lang="sk-SK"/>
          </a:p>
        </p:txBody>
      </p:sp>
    </p:spTree>
    <p:extLst>
      <p:ext uri="{BB962C8B-B14F-4D97-AF65-F5344CB8AC3E}">
        <p14:creationId xmlns:p14="http://schemas.microsoft.com/office/powerpoint/2010/main" val="1607959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Základný princíp učenia sa týmto zručnostiam vymyslela – popísala </a:t>
            </a:r>
            <a:r>
              <a:rPr lang="sk-SK" dirty="0" err="1" smtClean="0"/>
              <a:t>Carok</a:t>
            </a:r>
            <a:r>
              <a:rPr lang="sk-SK" dirty="0" smtClean="0"/>
              <a:t> </a:t>
            </a:r>
            <a:r>
              <a:rPr lang="sk-SK" dirty="0" err="1" smtClean="0"/>
              <a:t>Dweck</a:t>
            </a:r>
            <a:r>
              <a:rPr lang="sk-SK" dirty="0" smtClean="0"/>
              <a:t>, pritom tento princíp je založený na opačnom vnímaní aktivít žiaka študenta – kým bežne žiakov utešujeme, ak sa boja nejakej prekážky (neboj sa, to dáš, je to ľahké) a ak ju aj prekonajú, tak zľahčujeme ich námahu (no vidíš, však si to zvládol a ako rýchlo), </a:t>
            </a:r>
            <a:r>
              <a:rPr lang="sk-SK" dirty="0" err="1" smtClean="0"/>
              <a:t>Carol</a:t>
            </a:r>
            <a:r>
              <a:rPr lang="sk-SK" dirty="0" smtClean="0"/>
              <a:t> </a:t>
            </a:r>
            <a:r>
              <a:rPr lang="sk-SK" dirty="0" err="1" smtClean="0"/>
              <a:t>Dweck</a:t>
            </a:r>
            <a:r>
              <a:rPr lang="sk-SK" dirty="0" smtClean="0"/>
              <a:t> zistila, že naozaj účinné je oceňovať námahu a úsilie.</a:t>
            </a:r>
          </a:p>
          <a:p>
            <a:endParaRPr lang="sk-SK"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prekonávanie prekážok – zdôrazňovanie snahy, učenie pokusom, omylom; sústreďovanie sa na cesty riešenia, nie na výsledok</a:t>
            </a:r>
          </a:p>
          <a:p>
            <a:endParaRPr lang="sk-SK" dirty="0"/>
          </a:p>
        </p:txBody>
      </p:sp>
      <p:sp>
        <p:nvSpPr>
          <p:cNvPr id="4" name="Zástupný objekt pre číslo snímky 3"/>
          <p:cNvSpPr>
            <a:spLocks noGrp="1"/>
          </p:cNvSpPr>
          <p:nvPr>
            <p:ph type="sldNum" sz="quarter" idx="10"/>
          </p:nvPr>
        </p:nvSpPr>
        <p:spPr/>
        <p:txBody>
          <a:bodyPr/>
          <a:lstStyle/>
          <a:p>
            <a:fld id="{C1630E3A-E11A-42C5-A6AD-E896BCBF0301}" type="slidenum">
              <a:rPr lang="sk-SK" smtClean="0"/>
              <a:t>24</a:t>
            </a:fld>
            <a:endParaRPr lang="sk-SK"/>
          </a:p>
        </p:txBody>
      </p:sp>
    </p:spTree>
    <p:extLst>
      <p:ext uri="{BB962C8B-B14F-4D97-AF65-F5344CB8AC3E}">
        <p14:creationId xmlns:p14="http://schemas.microsoft.com/office/powerpoint/2010/main" val="2747914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smtClean="0"/>
              <a:t>Práca s chybou je jednou zo základných princípov </a:t>
            </a:r>
            <a:r>
              <a:rPr lang="sk-SK" dirty="0" err="1" smtClean="0"/>
              <a:t>Hejného</a:t>
            </a:r>
            <a:r>
              <a:rPr lang="sk-SK" dirty="0" smtClean="0"/>
              <a:t> metódy, ktorú je v tomto možné aplikovať aj do iných oblastí ako matematika. </a:t>
            </a:r>
          </a:p>
          <a:p>
            <a:r>
              <a:rPr lang="sk-SK" dirty="0" err="1" smtClean="0"/>
              <a:t>Hejný</a:t>
            </a:r>
            <a:r>
              <a:rPr lang="sk-SK" dirty="0" smtClean="0"/>
              <a:t> popisuje chybu ako prostriedok učenia – a v rámci nadaných pripájame, že aj prostriedok rozvíjania ich osobnosti (oslabovanie povinnosti dokazovať svoje nadanie)</a:t>
            </a:r>
          </a:p>
          <a:p>
            <a:r>
              <a:rPr lang="sk-SK" dirty="0" smtClean="0"/>
              <a:t>Na vyučovaní možno pracovať s chybou len vtedy, ak sa učiteľ a žiaci neboja chybu spraviť, chybu zverejniť s cieľom analyzovať chybu a odraziť sa k ďalšiemu hľadaniu, riešeniu... To je možné len v bezpečnom prostredí, ktoré sa v procese učenia neorientuje na výkon, ale na proces učenia. Toto je možné len v neohrozujúcom</a:t>
            </a:r>
            <a:r>
              <a:rPr lang="sk-SK" baseline="0" dirty="0" smtClean="0"/>
              <a:t> prostredí.</a:t>
            </a:r>
          </a:p>
          <a:p>
            <a:r>
              <a:rPr lang="sk-SK" baseline="0" dirty="0" smtClean="0"/>
              <a:t>Výkonový prístup naopak smeruje k tomu, aby žiaci chyby nerobili.</a:t>
            </a:r>
            <a:endParaRPr lang="sk-SK" dirty="0" smtClean="0"/>
          </a:p>
          <a:p>
            <a:endParaRPr lang="sk-SK" dirty="0"/>
          </a:p>
        </p:txBody>
      </p:sp>
      <p:sp>
        <p:nvSpPr>
          <p:cNvPr id="4" name="Zástupný objekt pre číslo snímky 3"/>
          <p:cNvSpPr>
            <a:spLocks noGrp="1"/>
          </p:cNvSpPr>
          <p:nvPr>
            <p:ph type="sldNum" sz="quarter" idx="10"/>
          </p:nvPr>
        </p:nvSpPr>
        <p:spPr/>
        <p:txBody>
          <a:bodyPr/>
          <a:lstStyle/>
          <a:p>
            <a:fld id="{C1630E3A-E11A-42C5-A6AD-E896BCBF0301}" type="slidenum">
              <a:rPr lang="sk-SK" smtClean="0"/>
              <a:t>25</a:t>
            </a:fld>
            <a:endParaRPr lang="sk-SK"/>
          </a:p>
        </p:txBody>
      </p:sp>
    </p:spTree>
    <p:extLst>
      <p:ext uri="{BB962C8B-B14F-4D97-AF65-F5344CB8AC3E}">
        <p14:creationId xmlns:p14="http://schemas.microsoft.com/office/powerpoint/2010/main" val="34533029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smtClean="0"/>
              <a:t>Rešpektujúca a nenásilná komunikácia – sú techniky na komunikáciu a vzťahy, založené na vzájomnom prijímaní a rešpekte, vo vývine podporujú samostatné a zodpovedné správanie a tiež autonómnosť</a:t>
            </a:r>
          </a:p>
          <a:p>
            <a:endParaRPr lang="sk-SK" dirty="0" smtClean="0"/>
          </a:p>
          <a:p>
            <a:r>
              <a:rPr lang="sk-SK" dirty="0" smtClean="0"/>
              <a:t>- ak je dieťa nútené k poslušnosti, teda ak musí robiť veci, s ktorými nie je v súlade, vedie to k odpojeniu od vlastných potrieb a postupne k závislosti od okolia („čo bude hovoriť okolie“, „čo na to </a:t>
            </a:r>
            <a:r>
              <a:rPr lang="sk-SK" dirty="0" err="1" smtClean="0"/>
              <a:t>ľuďia</a:t>
            </a:r>
            <a:r>
              <a:rPr lang="sk-SK" dirty="0" smtClean="0"/>
              <a:t> povedia“); v prípade nadaných sa upevňuje riziko prehlbovania sa potreby potvrdzovania svojho nadania pre okolie a s tým aj </a:t>
            </a:r>
            <a:r>
              <a:rPr lang="sk-SK" dirty="0" err="1" smtClean="0"/>
              <a:t>dysfukčného</a:t>
            </a:r>
            <a:r>
              <a:rPr lang="sk-SK" dirty="0" smtClean="0"/>
              <a:t> perfekcionizmu</a:t>
            </a:r>
          </a:p>
          <a:p>
            <a:endParaRPr lang="sk-SK"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rešpektujúca a</a:t>
            </a:r>
            <a:r>
              <a:rPr lang="sk-SK" baseline="0" dirty="0" smtClean="0"/>
              <a:t> nenásilná komunikácia – prijatie žiaka učiteľom, nepopieranie jeho pocitov a potrieb; takáto komunikácia zabezpečuje bezpečné sociálne prostredie, ktoré je základom bezpečného vzdelávania</a:t>
            </a:r>
          </a:p>
          <a:p>
            <a:pPr marL="0" marR="0" indent="0" algn="l" defTabSz="914400" rtl="0" eaLnBrk="1" fontAlgn="auto" latinLnBrk="0" hangingPunct="1">
              <a:lnSpc>
                <a:spcPct val="100000"/>
              </a:lnSpc>
              <a:spcBef>
                <a:spcPts val="0"/>
              </a:spcBef>
              <a:spcAft>
                <a:spcPts val="0"/>
              </a:spcAft>
              <a:buClrTx/>
              <a:buSzTx/>
              <a:buFontTx/>
              <a:buNone/>
              <a:tabLst/>
              <a:defRPr/>
            </a:pPr>
            <a:r>
              <a:rPr lang="sk-SK" baseline="0" dirty="0" smtClean="0"/>
              <a:t>učí tiež posilňovať žiakovu osobnosť, pretože vedie k zodpovednosti za seba a za svoje správanie – napr. vedie k tomu, že každý je zodpovedný za svoje pocity, druhí nám môžu dať podnet, ale to či sa hneváme, smejeme alebo ignorujeme tento podnet – je naša </a:t>
            </a:r>
            <a:r>
              <a:rPr lang="sk-SK" baseline="0" dirty="0" err="1" smtClean="0"/>
              <a:t>zodpovenosť</a:t>
            </a:r>
            <a:endParaRPr lang="sk-SK" baseline="0" dirty="0" smtClean="0"/>
          </a:p>
          <a:p>
            <a:endParaRPr lang="sk-SK" dirty="0" smtClean="0"/>
          </a:p>
          <a:p>
            <a:endParaRPr lang="sk-SK" dirty="0"/>
          </a:p>
        </p:txBody>
      </p:sp>
      <p:sp>
        <p:nvSpPr>
          <p:cNvPr id="4" name="Zástupný objekt pre číslo snímky 3"/>
          <p:cNvSpPr>
            <a:spLocks noGrp="1"/>
          </p:cNvSpPr>
          <p:nvPr>
            <p:ph type="sldNum" sz="quarter" idx="10"/>
          </p:nvPr>
        </p:nvSpPr>
        <p:spPr/>
        <p:txBody>
          <a:bodyPr/>
          <a:lstStyle/>
          <a:p>
            <a:fld id="{C1630E3A-E11A-42C5-A6AD-E896BCBF0301}" type="slidenum">
              <a:rPr lang="sk-SK" smtClean="0"/>
              <a:t>26</a:t>
            </a:fld>
            <a:endParaRPr lang="sk-SK"/>
          </a:p>
        </p:txBody>
      </p:sp>
    </p:spTree>
    <p:extLst>
      <p:ext uri="{BB962C8B-B14F-4D97-AF65-F5344CB8AC3E}">
        <p14:creationId xmlns:p14="http://schemas.microsoft.com/office/powerpoint/2010/main" val="30712345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smtClean="0"/>
              <a:t>Nadaným a nielen im by možno pomohlo, ak by sa zmenilo spoločenské prostredie alebo aspoň signály, ktoré vysiela školská administratíva u nás (porovnávanie škôl na základe testov, súťaží....)</a:t>
            </a:r>
          </a:p>
          <a:p>
            <a:endParaRPr lang="sk-SK" dirty="0" smtClean="0"/>
          </a:p>
          <a:p>
            <a:r>
              <a:rPr lang="sk-SK" dirty="0" smtClean="0"/>
              <a:t>ak je spoločnosť takto výkonovo nastavená, niektorí jedinci sa dokážu vyburcovať, ale mnohí sa počas života boria s vlastnými démonmi čo ich brzdí od uplatnenia nielen vlastného talentu ale aj od spokojnosti v živote</a:t>
            </a:r>
          </a:p>
          <a:p>
            <a:endParaRPr lang="sk-SK" dirty="0" smtClean="0"/>
          </a:p>
          <a:p>
            <a:endParaRPr lang="sk-SK" dirty="0"/>
          </a:p>
        </p:txBody>
      </p:sp>
      <p:sp>
        <p:nvSpPr>
          <p:cNvPr id="4" name="Zástupný objekt pre číslo snímky 3"/>
          <p:cNvSpPr>
            <a:spLocks noGrp="1"/>
          </p:cNvSpPr>
          <p:nvPr>
            <p:ph type="sldNum" sz="quarter" idx="10"/>
          </p:nvPr>
        </p:nvSpPr>
        <p:spPr/>
        <p:txBody>
          <a:bodyPr/>
          <a:lstStyle/>
          <a:p>
            <a:fld id="{C1630E3A-E11A-42C5-A6AD-E896BCBF0301}" type="slidenum">
              <a:rPr lang="sk-SK" smtClean="0"/>
              <a:t>27</a:t>
            </a:fld>
            <a:endParaRPr lang="sk-SK"/>
          </a:p>
        </p:txBody>
      </p:sp>
    </p:spTree>
    <p:extLst>
      <p:ext uri="{BB962C8B-B14F-4D97-AF65-F5344CB8AC3E}">
        <p14:creationId xmlns:p14="http://schemas.microsoft.com/office/powerpoint/2010/main" val="12038835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smtClean="0"/>
              <a:t>úryvok</a:t>
            </a:r>
            <a:r>
              <a:rPr lang="sk-SK" baseline="0" dirty="0" smtClean="0"/>
              <a:t> z knihy </a:t>
            </a:r>
            <a:r>
              <a:rPr lang="sk-SK" baseline="0" dirty="0" err="1" smtClean="0"/>
              <a:t>Alfieho</a:t>
            </a:r>
            <a:r>
              <a:rPr lang="sk-SK" baseline="0" dirty="0" smtClean="0"/>
              <a:t> </a:t>
            </a:r>
            <a:r>
              <a:rPr lang="sk-SK" baseline="0" dirty="0" err="1" smtClean="0"/>
              <a:t>Kohna</a:t>
            </a:r>
            <a:r>
              <a:rPr lang="sk-SK" baseline="0" dirty="0" smtClean="0"/>
              <a:t> – propagátora bezpečného učenia a výchovy bez trestov, odmien a súťaží:</a:t>
            </a:r>
            <a:endParaRPr lang="sk-SK" dirty="0" smtClean="0"/>
          </a:p>
          <a:p>
            <a:endParaRPr lang="sk-SK"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Ukážka toho, ako tlak na výkon dokáže spraviť vzdelávacie prostredie nebezpečným – a ako vidno, platí to po stáročia</a:t>
            </a:r>
          </a:p>
          <a:p>
            <a:endParaRPr lang="sk-SK" dirty="0"/>
          </a:p>
        </p:txBody>
      </p:sp>
      <p:sp>
        <p:nvSpPr>
          <p:cNvPr id="4" name="Zástupný objekt pre číslo snímky 3"/>
          <p:cNvSpPr>
            <a:spLocks noGrp="1"/>
          </p:cNvSpPr>
          <p:nvPr>
            <p:ph type="sldNum" sz="quarter" idx="10"/>
          </p:nvPr>
        </p:nvSpPr>
        <p:spPr/>
        <p:txBody>
          <a:bodyPr/>
          <a:lstStyle/>
          <a:p>
            <a:fld id="{C1630E3A-E11A-42C5-A6AD-E896BCBF0301}" type="slidenum">
              <a:rPr lang="sk-SK" smtClean="0"/>
              <a:t>28</a:t>
            </a:fld>
            <a:endParaRPr lang="sk-SK"/>
          </a:p>
        </p:txBody>
      </p:sp>
    </p:spTree>
    <p:extLst>
      <p:ext uri="{BB962C8B-B14F-4D97-AF65-F5344CB8AC3E}">
        <p14:creationId xmlns:p14="http://schemas.microsoft.com/office/powerpoint/2010/main" val="2171062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Diagnostika sa realizuje cez IQ testy a pomocné nástroje.</a:t>
            </a:r>
            <a:r>
              <a:rPr lang="sk-SK"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sk-SK" baseline="0" dirty="0" smtClean="0"/>
              <a:t>Ak je intelektovo nadaný jedinec takto posunutý vzhľadom na priemer  - k posunom dochádza aj v iných oblastiach jeho osobnosti. </a:t>
            </a:r>
            <a:endParaRPr lang="sk-SK" dirty="0" smtClean="0"/>
          </a:p>
          <a:p>
            <a:endParaRPr lang="sk-SK" dirty="0"/>
          </a:p>
        </p:txBody>
      </p:sp>
      <p:sp>
        <p:nvSpPr>
          <p:cNvPr id="4" name="Zástupný objekt pre číslo snímky 3"/>
          <p:cNvSpPr>
            <a:spLocks noGrp="1"/>
          </p:cNvSpPr>
          <p:nvPr>
            <p:ph type="sldNum" sz="quarter" idx="10"/>
          </p:nvPr>
        </p:nvSpPr>
        <p:spPr/>
        <p:txBody>
          <a:bodyPr/>
          <a:lstStyle/>
          <a:p>
            <a:fld id="{C1630E3A-E11A-42C5-A6AD-E896BCBF0301}" type="slidenum">
              <a:rPr lang="sk-SK" smtClean="0"/>
              <a:t>3</a:t>
            </a:fld>
            <a:endParaRPr lang="sk-SK"/>
          </a:p>
        </p:txBody>
      </p:sp>
    </p:spTree>
    <p:extLst>
      <p:ext uri="{BB962C8B-B14F-4D97-AF65-F5344CB8AC3E}">
        <p14:creationId xmlns:p14="http://schemas.microsoft.com/office/powerpoint/2010/main" val="151034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 </a:t>
            </a:r>
            <a:r>
              <a:rPr lang="en-US" dirty="0" err="1" smtClean="0"/>
              <a:t>intelektovej</a:t>
            </a:r>
            <a:r>
              <a:rPr lang="en-US" dirty="0" smtClean="0"/>
              <a:t> </a:t>
            </a:r>
            <a:r>
              <a:rPr lang="en-US" dirty="0" err="1" smtClean="0"/>
              <a:t>alebo</a:t>
            </a:r>
            <a:r>
              <a:rPr lang="en-US" dirty="0" smtClean="0"/>
              <a:t> </a:t>
            </a:r>
            <a:r>
              <a:rPr lang="en-US" dirty="0" err="1" smtClean="0"/>
              <a:t>kognitívnej</a:t>
            </a:r>
            <a:r>
              <a:rPr lang="en-US" dirty="0" smtClean="0"/>
              <a:t> </a:t>
            </a:r>
            <a:r>
              <a:rPr lang="en-US" dirty="0" err="1" smtClean="0"/>
              <a:t>oblasti</a:t>
            </a:r>
            <a:r>
              <a:rPr lang="en-US" dirty="0" smtClean="0"/>
              <a:t> </a:t>
            </a:r>
            <a:r>
              <a:rPr lang="en-US" dirty="0" err="1" smtClean="0"/>
              <a:t>psychológovia</a:t>
            </a:r>
            <a:r>
              <a:rPr lang="en-US" dirty="0" smtClean="0"/>
              <a:t> </a:t>
            </a:r>
            <a:r>
              <a:rPr lang="en-US" dirty="0" err="1" smtClean="0"/>
              <a:t>najčastejšie</a:t>
            </a:r>
            <a:r>
              <a:rPr lang="en-US" dirty="0" smtClean="0"/>
              <a:t> </a:t>
            </a:r>
            <a:r>
              <a:rPr lang="en-US" dirty="0" err="1" smtClean="0"/>
              <a:t>uvádzajú</a:t>
            </a:r>
            <a:r>
              <a:rPr lang="en-US" dirty="0" smtClean="0"/>
              <a:t> </a:t>
            </a:r>
            <a:r>
              <a:rPr lang="en-US" dirty="0" err="1" smtClean="0"/>
              <a:t>tieto</a:t>
            </a:r>
            <a:r>
              <a:rPr lang="en-US" dirty="0" smtClean="0"/>
              <a:t> </a:t>
            </a:r>
            <a:r>
              <a:rPr lang="en-US" dirty="0" err="1" smtClean="0"/>
              <a:t>charakterstiky</a:t>
            </a:r>
            <a:r>
              <a:rPr lang="en-US" dirty="0" smtClean="0"/>
              <a:t>:</a:t>
            </a:r>
            <a:endParaRPr lang="sk-SK"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 </a:t>
            </a:r>
            <a:r>
              <a:rPr lang="en-US" dirty="0" err="1" smtClean="0"/>
              <a:t>zásade</a:t>
            </a:r>
            <a:r>
              <a:rPr lang="en-US" dirty="0" smtClean="0"/>
              <a:t> </a:t>
            </a:r>
            <a:r>
              <a:rPr lang="en-US" dirty="0" err="1" smtClean="0"/>
              <a:t>už</a:t>
            </a:r>
            <a:r>
              <a:rPr lang="en-US" dirty="0" smtClean="0"/>
              <a:t> </a:t>
            </a:r>
            <a:r>
              <a:rPr lang="en-US" dirty="0" err="1" smtClean="0"/>
              <a:t>tieto</a:t>
            </a:r>
            <a:r>
              <a:rPr lang="en-US" dirty="0" smtClean="0"/>
              <a:t> </a:t>
            </a:r>
            <a:r>
              <a:rPr lang="en-US" dirty="0" err="1" smtClean="0"/>
              <a:t>charakteristiky</a:t>
            </a:r>
            <a:r>
              <a:rPr lang="en-US" dirty="0" smtClean="0"/>
              <a:t> </a:t>
            </a:r>
            <a:r>
              <a:rPr lang="en-US" b="1" dirty="0" err="1" smtClean="0"/>
              <a:t>nie</a:t>
            </a:r>
            <a:r>
              <a:rPr lang="en-US" b="1" dirty="0" smtClean="0"/>
              <a:t> </a:t>
            </a:r>
            <a:r>
              <a:rPr lang="en-US" b="1" dirty="0" err="1" smtClean="0"/>
              <a:t>sú</a:t>
            </a:r>
            <a:r>
              <a:rPr lang="en-US" b="1" dirty="0" smtClean="0"/>
              <a:t> v </a:t>
            </a:r>
            <a:r>
              <a:rPr lang="en-US" b="1" dirty="0" err="1" smtClean="0"/>
              <a:t>zhode</a:t>
            </a:r>
            <a:r>
              <a:rPr lang="en-US" b="1" dirty="0" smtClean="0"/>
              <a:t> s </a:t>
            </a:r>
            <a:r>
              <a:rPr lang="en-US" b="1" dirty="0" err="1" smtClean="0"/>
              <a:t>požiadavkami</a:t>
            </a:r>
            <a:r>
              <a:rPr lang="en-US" b="1" dirty="0" smtClean="0"/>
              <a:t> </a:t>
            </a:r>
            <a:r>
              <a:rPr lang="en-US" b="1" dirty="0" err="1" smtClean="0"/>
              <a:t>súčasnej</a:t>
            </a:r>
            <a:r>
              <a:rPr lang="en-US" b="1" dirty="0" smtClean="0"/>
              <a:t> </a:t>
            </a:r>
            <a:r>
              <a:rPr lang="en-US" b="1" dirty="0" err="1" smtClean="0"/>
              <a:t>školy</a:t>
            </a:r>
            <a:r>
              <a:rPr lang="en-US" b="1" dirty="0" smtClean="0"/>
              <a:t> </a:t>
            </a:r>
            <a:r>
              <a:rPr lang="en-US" dirty="0" smtClean="0"/>
              <a:t>– </a:t>
            </a:r>
            <a:r>
              <a:rPr lang="en-US" dirty="0" err="1" smtClean="0"/>
              <a:t>či</a:t>
            </a:r>
            <a:r>
              <a:rPr lang="en-US" dirty="0" smtClean="0"/>
              <a:t> </a:t>
            </a:r>
            <a:r>
              <a:rPr lang="en-US" dirty="0" err="1" smtClean="0"/>
              <a:t>už</a:t>
            </a:r>
            <a:r>
              <a:rPr lang="en-US" dirty="0" smtClean="0"/>
              <a:t> z </a:t>
            </a:r>
            <a:r>
              <a:rPr lang="en-US" dirty="0" err="1" smtClean="0"/>
              <a:t>hľadiska</a:t>
            </a:r>
            <a:r>
              <a:rPr lang="en-US" dirty="0" smtClean="0"/>
              <a:t> </a:t>
            </a:r>
            <a:r>
              <a:rPr lang="en-US" dirty="0" err="1" smtClean="0"/>
              <a:t>času</a:t>
            </a:r>
            <a:r>
              <a:rPr lang="en-US" dirty="0" smtClean="0"/>
              <a:t> (</a:t>
            </a:r>
            <a:r>
              <a:rPr lang="en-US" dirty="0" err="1" smtClean="0"/>
              <a:t>skoré</a:t>
            </a:r>
            <a:r>
              <a:rPr lang="en-US" dirty="0" smtClean="0"/>
              <a:t> </a:t>
            </a:r>
            <a:r>
              <a:rPr lang="en-US" dirty="0" err="1" smtClean="0"/>
              <a:t>čítanie</a:t>
            </a:r>
            <a:r>
              <a:rPr lang="en-US" dirty="0" smtClean="0"/>
              <a:t>, </a:t>
            </a:r>
            <a:r>
              <a:rPr lang="en-US" dirty="0" err="1" smtClean="0"/>
              <a:t>informácie</a:t>
            </a:r>
            <a:r>
              <a:rPr lang="en-US" dirty="0" smtClean="0"/>
              <a:t> z </a:t>
            </a:r>
            <a:r>
              <a:rPr lang="en-US" dirty="0" err="1" smtClean="0"/>
              <a:t>rôznych</a:t>
            </a:r>
            <a:r>
              <a:rPr lang="en-US" dirty="0" smtClean="0"/>
              <a:t> </a:t>
            </a:r>
            <a:r>
              <a:rPr lang="en-US" dirty="0" err="1" smtClean="0"/>
              <a:t>oblastí</a:t>
            </a:r>
            <a:r>
              <a:rPr lang="en-US" dirty="0" smtClean="0"/>
              <a:t>) </a:t>
            </a:r>
            <a:r>
              <a:rPr lang="en-US" dirty="0" err="1" smtClean="0"/>
              <a:t>alebo</a:t>
            </a:r>
            <a:r>
              <a:rPr lang="en-US" dirty="0" smtClean="0"/>
              <a:t> z </a:t>
            </a:r>
            <a:r>
              <a:rPr lang="en-US" dirty="0" err="1" smtClean="0"/>
              <a:t>hľadiska</a:t>
            </a:r>
            <a:r>
              <a:rPr lang="en-US" dirty="0" smtClean="0"/>
              <a:t> </a:t>
            </a:r>
            <a:r>
              <a:rPr lang="en-US" dirty="0" err="1" smtClean="0"/>
              <a:t>obsahu</a:t>
            </a:r>
            <a:r>
              <a:rPr lang="en-US" dirty="0" smtClean="0"/>
              <a:t> (</a:t>
            </a:r>
            <a:r>
              <a:rPr lang="en-US" dirty="0" err="1" smtClean="0"/>
              <a:t>zaoberanie</a:t>
            </a:r>
            <a:r>
              <a:rPr lang="en-US" dirty="0" smtClean="0"/>
              <a:t> </a:t>
            </a:r>
            <a:r>
              <a:rPr lang="en-US" dirty="0" err="1" smtClean="0"/>
              <a:t>sa</a:t>
            </a:r>
            <a:r>
              <a:rPr lang="en-US" dirty="0" smtClean="0"/>
              <a:t> </a:t>
            </a:r>
            <a:r>
              <a:rPr lang="en-US" dirty="0" err="1" smtClean="0"/>
              <a:t>detailmi</a:t>
            </a:r>
            <a:r>
              <a:rPr lang="en-US" dirty="0" smtClean="0"/>
              <a:t>, </a:t>
            </a:r>
            <a:r>
              <a:rPr lang="en-US" dirty="0" err="1" smtClean="0"/>
              <a:t>argumentácia</a:t>
            </a:r>
            <a:r>
              <a:rPr lang="en-US" dirty="0" smtClean="0"/>
              <a:t>, </a:t>
            </a:r>
            <a:r>
              <a:rPr lang="sk-SK" dirty="0" smtClean="0"/>
              <a:t>pátranie po podstate</a:t>
            </a:r>
            <a:r>
              <a:rPr lang="en-US" dirty="0" smtClean="0"/>
              <a:t>)</a:t>
            </a:r>
            <a:endParaRPr lang="sk-SK"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K </a:t>
            </a:r>
            <a:r>
              <a:rPr lang="en-US" b="1" dirty="0" err="1" smtClean="0"/>
              <a:t>tomu</a:t>
            </a:r>
            <a:r>
              <a:rPr lang="en-US" b="1" dirty="0" smtClean="0"/>
              <a:t> </a:t>
            </a:r>
            <a:r>
              <a:rPr lang="en-US" b="1" dirty="0" err="1" smtClean="0"/>
              <a:t>sa</a:t>
            </a:r>
            <a:r>
              <a:rPr lang="en-US" b="1" dirty="0" smtClean="0"/>
              <a:t> </a:t>
            </a:r>
            <a:r>
              <a:rPr lang="en-US" b="1" dirty="0" err="1" smtClean="0"/>
              <a:t>ešte</a:t>
            </a:r>
            <a:r>
              <a:rPr lang="en-US" b="1" dirty="0" smtClean="0"/>
              <a:t> </a:t>
            </a:r>
            <a:r>
              <a:rPr lang="en-US" b="1" dirty="0" err="1" smtClean="0"/>
              <a:t>pridávajú</a:t>
            </a:r>
            <a:r>
              <a:rPr lang="en-US" b="1" dirty="0" smtClean="0"/>
              <a:t> </a:t>
            </a:r>
            <a:r>
              <a:rPr lang="en-US" b="1" dirty="0" err="1" smtClean="0"/>
              <a:t>ďalšie</a:t>
            </a:r>
            <a:r>
              <a:rPr lang="en-US" b="1" dirty="0" smtClean="0"/>
              <a:t> </a:t>
            </a:r>
            <a:r>
              <a:rPr lang="en-US" dirty="0" err="1" smtClean="0"/>
              <a:t>špecifické</a:t>
            </a:r>
            <a:r>
              <a:rPr lang="en-US" dirty="0" smtClean="0"/>
              <a:t> </a:t>
            </a:r>
            <a:r>
              <a:rPr lang="en-US" dirty="0" err="1" smtClean="0"/>
              <a:t>prejavy</a:t>
            </a:r>
            <a:r>
              <a:rPr lang="en-US" dirty="0" smtClean="0"/>
              <a:t> v </a:t>
            </a:r>
            <a:r>
              <a:rPr lang="en-US" dirty="0" err="1" smtClean="0"/>
              <a:t>emocionálnej</a:t>
            </a:r>
            <a:r>
              <a:rPr lang="en-US" dirty="0" smtClean="0"/>
              <a:t>, </a:t>
            </a:r>
            <a:r>
              <a:rPr lang="en-US" dirty="0" err="1" smtClean="0"/>
              <a:t>sociálnej</a:t>
            </a:r>
            <a:r>
              <a:rPr lang="en-US" dirty="0" smtClean="0"/>
              <a:t> </a:t>
            </a:r>
            <a:r>
              <a:rPr lang="en-US" dirty="0" err="1" smtClean="0"/>
              <a:t>či</a:t>
            </a:r>
            <a:r>
              <a:rPr lang="en-US" dirty="0" smtClean="0"/>
              <a:t> </a:t>
            </a:r>
            <a:r>
              <a:rPr lang="en-US" dirty="0" err="1" smtClean="0"/>
              <a:t>iných</a:t>
            </a:r>
            <a:r>
              <a:rPr lang="en-US" dirty="0" smtClean="0"/>
              <a:t> </a:t>
            </a:r>
            <a:r>
              <a:rPr lang="en-US" dirty="0" err="1" smtClean="0"/>
              <a:t>oblastiach</a:t>
            </a:r>
            <a:r>
              <a:rPr lang="en-US" dirty="0" smtClean="0"/>
              <a:t>:</a:t>
            </a:r>
            <a:endParaRPr lang="sk-SK" dirty="0" smtClean="0"/>
          </a:p>
          <a:p>
            <a:endParaRPr lang="sk-SK" dirty="0"/>
          </a:p>
        </p:txBody>
      </p:sp>
      <p:sp>
        <p:nvSpPr>
          <p:cNvPr id="4" name="Zástupný objekt pre číslo snímky 3"/>
          <p:cNvSpPr>
            <a:spLocks noGrp="1"/>
          </p:cNvSpPr>
          <p:nvPr>
            <p:ph type="sldNum" sz="quarter" idx="10"/>
          </p:nvPr>
        </p:nvSpPr>
        <p:spPr/>
        <p:txBody>
          <a:bodyPr/>
          <a:lstStyle/>
          <a:p>
            <a:fld id="{C1630E3A-E11A-42C5-A6AD-E896BCBF0301}" type="slidenum">
              <a:rPr lang="sk-SK" smtClean="0"/>
              <a:t>4</a:t>
            </a:fld>
            <a:endParaRPr lang="sk-SK"/>
          </a:p>
        </p:txBody>
      </p:sp>
    </p:spTree>
    <p:extLst>
      <p:ext uri="{BB962C8B-B14F-4D97-AF65-F5344CB8AC3E}">
        <p14:creationId xmlns:p14="http://schemas.microsoft.com/office/powerpoint/2010/main" val="2688327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smtClean="0"/>
              <a:t>S intelektovým nadaním sa tiež spája </a:t>
            </a:r>
            <a:r>
              <a:rPr lang="sk-SK" dirty="0" err="1" smtClean="0"/>
              <a:t>asynchronický</a:t>
            </a:r>
            <a:r>
              <a:rPr lang="sk-SK" dirty="0" smtClean="0"/>
              <a:t> vývin, teda mentálny vek alebo intelekt je akcelerovaný a vývinovo v nesúlade s ostatnými zložkami osobnosti, napr. emocionálnou alebo sociálnou.</a:t>
            </a:r>
          </a:p>
          <a:p>
            <a:endParaRPr lang="sk-SK" dirty="0" smtClean="0"/>
          </a:p>
          <a:p>
            <a:endParaRPr lang="sk-SK" dirty="0"/>
          </a:p>
        </p:txBody>
      </p:sp>
      <p:sp>
        <p:nvSpPr>
          <p:cNvPr id="4" name="Zástupný objekt pre číslo snímky 3"/>
          <p:cNvSpPr>
            <a:spLocks noGrp="1"/>
          </p:cNvSpPr>
          <p:nvPr>
            <p:ph type="sldNum" sz="quarter" idx="10"/>
          </p:nvPr>
        </p:nvSpPr>
        <p:spPr/>
        <p:txBody>
          <a:bodyPr/>
          <a:lstStyle/>
          <a:p>
            <a:fld id="{C1630E3A-E11A-42C5-A6AD-E896BCBF0301}" type="slidenum">
              <a:rPr lang="sk-SK" smtClean="0"/>
              <a:t>5</a:t>
            </a:fld>
            <a:endParaRPr lang="sk-SK"/>
          </a:p>
        </p:txBody>
      </p:sp>
    </p:spTree>
    <p:extLst>
      <p:ext uri="{BB962C8B-B14F-4D97-AF65-F5344CB8AC3E}">
        <p14:creationId xmlns:p14="http://schemas.microsoft.com/office/powerpoint/2010/main" val="490451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smtClean="0"/>
              <a:t>Na druhej strane, nadané deti nezriedka bývajú diagnostikované ako intelektovo nadané až po návšteve psychológa, ktorého rodičia vyhľadali kvôli nejakému problému v prejavoch správania:</a:t>
            </a:r>
          </a:p>
          <a:p>
            <a:endParaRPr lang="sk-SK" dirty="0" smtClean="0"/>
          </a:p>
          <a:p>
            <a:r>
              <a:rPr lang="sk-SK" dirty="0" smtClean="0"/>
              <a:t>Z vlastnej skúsenosti môžeme potvrdiť, že aj na našej škole sú takéto prejavy každodennou realitou.</a:t>
            </a:r>
          </a:p>
          <a:p>
            <a:endParaRPr lang="sk-SK" dirty="0" smtClean="0"/>
          </a:p>
          <a:p>
            <a:r>
              <a:rPr lang="sk-SK" dirty="0" smtClean="0"/>
              <a:t>Autori uzatvárajú, že </a:t>
            </a:r>
            <a:r>
              <a:rPr lang="sk-SK" b="1" dirty="0" smtClean="0"/>
              <a:t>mnohé prejavy nadaných detí a jedincov pripomínajú príznaky rôznych porúch</a:t>
            </a:r>
            <a:r>
              <a:rPr lang="sk-SK" dirty="0" smtClean="0"/>
              <a:t>, ako ADHD, ADD, poruchy spánku, narcistická osobnosť, porucha opozičného vzdoru, bipolárna porucha, </a:t>
            </a:r>
            <a:r>
              <a:rPr lang="sk-SK" dirty="0" err="1" smtClean="0"/>
              <a:t>obsedantno-kompulzívna</a:t>
            </a:r>
            <a:r>
              <a:rPr lang="sk-SK" dirty="0" smtClean="0"/>
              <a:t> porucha a neraz sa nadanie s týmito poruchami skutočne spája.</a:t>
            </a:r>
          </a:p>
          <a:p>
            <a:r>
              <a:rPr lang="en-US" dirty="0" smtClean="0"/>
              <a:t> </a:t>
            </a:r>
            <a:endParaRPr lang="sk-SK" dirty="0" smtClean="0"/>
          </a:p>
          <a:p>
            <a:r>
              <a:rPr lang="en-US" dirty="0" smtClean="0"/>
              <a:t> </a:t>
            </a:r>
            <a:endParaRPr lang="sk-SK" dirty="0" smtClean="0"/>
          </a:p>
          <a:p>
            <a:r>
              <a:rPr lang="en-US" dirty="0" smtClean="0"/>
              <a:t>Toto </a:t>
            </a:r>
            <a:r>
              <a:rPr lang="en-US" dirty="0" err="1" smtClean="0"/>
              <a:t>sú</a:t>
            </a:r>
            <a:r>
              <a:rPr lang="en-US" dirty="0" smtClean="0"/>
              <a:t> </a:t>
            </a:r>
            <a:r>
              <a:rPr lang="en-US" dirty="0" err="1" smtClean="0"/>
              <a:t>prejavy</a:t>
            </a:r>
            <a:r>
              <a:rPr lang="en-US" dirty="0" smtClean="0"/>
              <a:t>, s </a:t>
            </a:r>
            <a:r>
              <a:rPr lang="en-US" dirty="0" err="1" smtClean="0"/>
              <a:t>ktorými</a:t>
            </a:r>
            <a:r>
              <a:rPr lang="en-US" dirty="0" smtClean="0"/>
              <a:t> </a:t>
            </a:r>
            <a:r>
              <a:rPr lang="en-US" dirty="0" err="1" smtClean="0"/>
              <a:t>prídu</a:t>
            </a:r>
            <a:r>
              <a:rPr lang="en-US" dirty="0" smtClean="0"/>
              <a:t> </a:t>
            </a:r>
            <a:r>
              <a:rPr lang="en-US" dirty="0" err="1" smtClean="0"/>
              <a:t>rodičia</a:t>
            </a:r>
            <a:r>
              <a:rPr lang="en-US" dirty="0" smtClean="0"/>
              <a:t> do </a:t>
            </a:r>
            <a:r>
              <a:rPr lang="en-US" dirty="0" err="1" smtClean="0"/>
              <a:t>poradne</a:t>
            </a:r>
            <a:r>
              <a:rPr lang="en-US" dirty="0" smtClean="0"/>
              <a:t> </a:t>
            </a:r>
            <a:r>
              <a:rPr lang="en-US" dirty="0" err="1" smtClean="0"/>
              <a:t>skôr</a:t>
            </a:r>
            <a:r>
              <a:rPr lang="en-US" dirty="0" smtClean="0"/>
              <a:t>, </a:t>
            </a:r>
            <a:r>
              <a:rPr lang="en-US" dirty="0" err="1" smtClean="0"/>
              <a:t>ako</a:t>
            </a:r>
            <a:r>
              <a:rPr lang="en-US" dirty="0" smtClean="0"/>
              <a:t> s </a:t>
            </a:r>
            <a:r>
              <a:rPr lang="en-US" dirty="0" err="1" smtClean="0"/>
              <a:t>prejavmi</a:t>
            </a:r>
            <a:r>
              <a:rPr lang="en-US" dirty="0" smtClean="0"/>
              <a:t> </a:t>
            </a:r>
            <a:r>
              <a:rPr lang="en-US" dirty="0" err="1" smtClean="0"/>
              <a:t>typickými</a:t>
            </a:r>
            <a:r>
              <a:rPr lang="en-US" dirty="0" smtClean="0"/>
              <a:t> pre </a:t>
            </a:r>
            <a:r>
              <a:rPr lang="en-US" dirty="0" err="1" smtClean="0"/>
              <a:t>nadanie</a:t>
            </a:r>
            <a:r>
              <a:rPr lang="en-US" dirty="0" smtClean="0"/>
              <a:t> –</a:t>
            </a:r>
            <a:r>
              <a:rPr lang="en-US" dirty="0" err="1" smtClean="0"/>
              <a:t>prejavy</a:t>
            </a:r>
            <a:r>
              <a:rPr lang="en-US" dirty="0" smtClean="0"/>
              <a:t>, </a:t>
            </a:r>
            <a:r>
              <a:rPr lang="en-US" dirty="0" err="1" smtClean="0"/>
              <a:t>ktoré</a:t>
            </a:r>
            <a:r>
              <a:rPr lang="en-US" dirty="0" smtClean="0"/>
              <a:t> </a:t>
            </a:r>
            <a:r>
              <a:rPr lang="en-US" dirty="0" err="1" smtClean="0"/>
              <a:t>môžu</a:t>
            </a:r>
            <a:r>
              <a:rPr lang="en-US" dirty="0" smtClean="0"/>
              <a:t> </a:t>
            </a:r>
            <a:r>
              <a:rPr lang="en-US" dirty="0" err="1" smtClean="0"/>
              <a:t>odborníkov</a:t>
            </a:r>
            <a:r>
              <a:rPr lang="en-US" dirty="0" smtClean="0"/>
              <a:t> </a:t>
            </a:r>
            <a:r>
              <a:rPr lang="en-US" dirty="0" err="1" smtClean="0"/>
              <a:t>viesť</a:t>
            </a:r>
            <a:r>
              <a:rPr lang="en-US" dirty="0" smtClean="0"/>
              <a:t> k </a:t>
            </a:r>
            <a:r>
              <a:rPr lang="en-US" dirty="0" err="1" smtClean="0"/>
              <a:t>stanoveniu</a:t>
            </a:r>
            <a:r>
              <a:rPr lang="en-US" dirty="0" smtClean="0"/>
              <a:t> </a:t>
            </a:r>
            <a:r>
              <a:rPr lang="en-US" dirty="0" err="1" smtClean="0"/>
              <a:t>diagnózy</a:t>
            </a:r>
            <a:r>
              <a:rPr lang="en-US" dirty="0" smtClean="0"/>
              <a:t>, </a:t>
            </a:r>
            <a:r>
              <a:rPr lang="en-US" dirty="0" err="1" smtClean="0"/>
              <a:t>pričom</a:t>
            </a:r>
            <a:r>
              <a:rPr lang="en-US" dirty="0" smtClean="0"/>
              <a:t> </a:t>
            </a:r>
            <a:r>
              <a:rPr lang="en-US" dirty="0" err="1" smtClean="0"/>
              <a:t>len</a:t>
            </a:r>
            <a:r>
              <a:rPr lang="en-US" dirty="0" smtClean="0"/>
              <a:t> </a:t>
            </a:r>
            <a:r>
              <a:rPr lang="en-US" dirty="0" err="1" smtClean="0"/>
              <a:t>môže</a:t>
            </a:r>
            <a:r>
              <a:rPr lang="en-US" dirty="0" smtClean="0"/>
              <a:t> </a:t>
            </a:r>
            <a:r>
              <a:rPr lang="en-US" dirty="0" err="1" smtClean="0"/>
              <a:t>ísť</a:t>
            </a:r>
            <a:r>
              <a:rPr lang="en-US" dirty="0" smtClean="0"/>
              <a:t> o </a:t>
            </a:r>
            <a:r>
              <a:rPr lang="en-US" dirty="0" err="1" smtClean="0"/>
              <a:t>špecifický</a:t>
            </a:r>
            <a:r>
              <a:rPr lang="en-US" dirty="0" smtClean="0"/>
              <a:t> </a:t>
            </a:r>
            <a:r>
              <a:rPr lang="en-US" dirty="0" err="1" smtClean="0"/>
              <a:t>prejav</a:t>
            </a:r>
            <a:r>
              <a:rPr lang="en-US" dirty="0" smtClean="0"/>
              <a:t>, </a:t>
            </a:r>
            <a:r>
              <a:rPr lang="en-US" dirty="0" err="1" smtClean="0"/>
              <a:t>súvisiaci</a:t>
            </a:r>
            <a:r>
              <a:rPr lang="en-US" dirty="0" smtClean="0"/>
              <a:t> s </a:t>
            </a:r>
            <a:r>
              <a:rPr lang="en-US" dirty="0" err="1" smtClean="0"/>
              <a:t>nadaním</a:t>
            </a:r>
            <a:r>
              <a:rPr lang="en-US" dirty="0" smtClean="0"/>
              <a:t>.</a:t>
            </a:r>
            <a:endParaRPr lang="sk-SK" dirty="0" smtClean="0"/>
          </a:p>
          <a:p>
            <a:endParaRPr lang="sk-SK" dirty="0" smtClean="0"/>
          </a:p>
          <a:p>
            <a:pPr marL="171450" indent="-171450">
              <a:buFontTx/>
              <a:buChar char="-"/>
            </a:pPr>
            <a:r>
              <a:rPr lang="sk-SK" baseline="0" dirty="0" smtClean="0"/>
              <a:t>je veľmi akčný, stále poskakuje, hýbe sa, hojdá sa na stoličke, klopká perom...</a:t>
            </a:r>
          </a:p>
          <a:p>
            <a:pPr marL="171450" indent="-171450">
              <a:buFontTx/>
              <a:buChar char="-"/>
            </a:pPr>
            <a:r>
              <a:rPr lang="sk-SK" baseline="0" dirty="0" smtClean="0"/>
              <a:t>zamýšľa sa nad nekonečnom, konečnom, príliš vážne sa zamýšľa nad ekológiou, je zúfalý z vojnových konfliktov v </a:t>
            </a:r>
            <a:r>
              <a:rPr lang="sk-SK" baseline="0" dirty="0" err="1" smtClean="0"/>
              <a:t>afrike</a:t>
            </a:r>
            <a:r>
              <a:rPr lang="sk-SK" baseline="0" dirty="0" smtClean="0"/>
              <a:t>...</a:t>
            </a:r>
          </a:p>
          <a:p>
            <a:pPr marL="171450" indent="-171450">
              <a:buFontTx/>
              <a:buChar char="-"/>
            </a:pPr>
            <a:r>
              <a:rPr lang="sk-SK" baseline="0" dirty="0" smtClean="0"/>
              <a:t>kým iné deti úspešne absolvovali kurz prípravy do školy, píšu pekné paličky a kolieska, on sa netrafí ani do najväčšieho riadku, jeho jemná motorika je pozadu</a:t>
            </a:r>
          </a:p>
          <a:p>
            <a:pPr marL="171450" indent="-171450">
              <a:buFontTx/>
              <a:buChar char="-"/>
            </a:pPr>
            <a:r>
              <a:rPr lang="sk-SK" baseline="0" dirty="0" smtClean="0"/>
              <a:t>zaumieni si niečo a napriek tomu, že na to ešte nemá skúsenosti a schopnosti, trvá na tom, že sa mu to má podariť... potom je nešťastný, že to nezvládol (lego stavebnica, model lietadla...)</a:t>
            </a:r>
          </a:p>
          <a:p>
            <a:pPr marL="171450" indent="-171450">
              <a:buFontTx/>
              <a:buChar char="-"/>
            </a:pPr>
            <a:r>
              <a:rPr lang="sk-SK" baseline="0" dirty="0" smtClean="0"/>
              <a:t>celý deň nasáva informácie, vypytuje sa, skúma, zaujíma sa a potom sa budí zo  sna, je akoby presýtený podnetmi</a:t>
            </a:r>
          </a:p>
          <a:p>
            <a:pPr marL="171450" indent="-171450">
              <a:buFontTx/>
              <a:buChar char="-"/>
            </a:pPr>
            <a:r>
              <a:rPr lang="sk-SK" baseline="0" dirty="0" smtClean="0"/>
              <a:t>jeho </a:t>
            </a:r>
            <a:r>
              <a:rPr lang="sk-SK" baseline="0" dirty="0" err="1" smtClean="0"/>
              <a:t>jedálniček</a:t>
            </a:r>
            <a:r>
              <a:rPr lang="sk-SK" baseline="0" dirty="0" smtClean="0"/>
              <a:t> zahŕňa len suché cestoviny a horalku</a:t>
            </a:r>
          </a:p>
          <a:p>
            <a:pPr marL="171450" indent="-171450">
              <a:buFontTx/>
              <a:buChar char="-"/>
            </a:pPr>
            <a:r>
              <a:rPr lang="sk-SK" baseline="0" dirty="0" smtClean="0"/>
              <a:t>ak sa mu niečo nepodarí, dostane záchvat, nedá sa utíšiť ani utešiť</a:t>
            </a:r>
          </a:p>
          <a:p>
            <a:pPr marL="171450" indent="-171450">
              <a:buFontTx/>
              <a:buChar char="-"/>
            </a:pPr>
            <a:r>
              <a:rPr lang="sk-SK" baseline="0" dirty="0" smtClean="0"/>
              <a:t>zaujíma ho toľko vecí, že sa nedokáže sústrediť na jednu</a:t>
            </a:r>
          </a:p>
          <a:p>
            <a:pPr marL="171450" indent="-171450">
              <a:buFontTx/>
              <a:buChar char="-"/>
            </a:pPr>
            <a:r>
              <a:rPr lang="sk-SK" baseline="0" dirty="0" smtClean="0"/>
              <a:t>je ho však plno, všade zapojí svoju záľubu v sopkách a podobných katastrofách, je v tom neúnavný, uloví si človeka, ktorý je ochotný ho počúvať...</a:t>
            </a:r>
            <a:endParaRPr lang="sk-SK" dirty="0"/>
          </a:p>
        </p:txBody>
      </p:sp>
      <p:sp>
        <p:nvSpPr>
          <p:cNvPr id="4" name="Zástupný objekt pre číslo snímky 3"/>
          <p:cNvSpPr>
            <a:spLocks noGrp="1"/>
          </p:cNvSpPr>
          <p:nvPr>
            <p:ph type="sldNum" sz="quarter" idx="10"/>
          </p:nvPr>
        </p:nvSpPr>
        <p:spPr/>
        <p:txBody>
          <a:bodyPr/>
          <a:lstStyle/>
          <a:p>
            <a:fld id="{C1630E3A-E11A-42C5-A6AD-E896BCBF0301}" type="slidenum">
              <a:rPr lang="sk-SK" smtClean="0"/>
              <a:t>6</a:t>
            </a:fld>
            <a:endParaRPr lang="sk-SK"/>
          </a:p>
        </p:txBody>
      </p:sp>
    </p:spTree>
    <p:extLst>
      <p:ext uri="{BB962C8B-B14F-4D97-AF65-F5344CB8AC3E}">
        <p14:creationId xmlns:p14="http://schemas.microsoft.com/office/powerpoint/2010/main" val="595122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171450" indent="-171450">
              <a:buFontTx/>
              <a:buChar char="-"/>
            </a:pPr>
            <a:r>
              <a:rPr lang="sk-SK" dirty="0" smtClean="0"/>
              <a:t>tzv.</a:t>
            </a:r>
            <a:r>
              <a:rPr lang="sk-SK" baseline="0" dirty="0" smtClean="0"/>
              <a:t> šedá zóna tvorí nejasnú hranicu, kde sa stretávajú prejavy intelektového nadania a nejakej poruchy alebo výnimočnosti, kde sa nadaný „podobá“ na niekoho s nejakým deficitom</a:t>
            </a:r>
          </a:p>
          <a:p>
            <a:pPr marL="171450" indent="-171450">
              <a:buFontTx/>
              <a:buChar char="-"/>
            </a:pPr>
            <a:r>
              <a:rPr lang="sk-SK" baseline="0" dirty="0" smtClean="0"/>
              <a:t>najčastejšie sú tieto spoločné prejavy v sociálnej oblasti (nevie/nechce sa prispôsobiť sociálnemu kontextu, nevychádza s deťmi), v psychickej oblasti (najmä prejavy úzkosti, napr. pri zmenách, presunoch), v emocionálnej oblasti (prejavy vzdoru ešte vo veku, keď už chodí do školy; infantilnosť), prejavy rebélie, opozície (napr. odídenie, potulovanie sa, prekračovanie pravidiel...)</a:t>
            </a:r>
          </a:p>
          <a:p>
            <a:pPr marL="171450" indent="-171450">
              <a:buFontTx/>
              <a:buChar char="-"/>
            </a:pPr>
            <a:endParaRPr lang="sk-SK" baseline="0" dirty="0" smtClean="0"/>
          </a:p>
          <a:p>
            <a:pPr marL="171450" indent="-171450">
              <a:buFontTx/>
              <a:buChar char="-"/>
            </a:pPr>
            <a:r>
              <a:rPr lang="sk-SK" dirty="0" smtClean="0"/>
              <a:t>časť nadaných detí ale má v skutočnosti aj nejakú ďalšiu výnimočnosť: </a:t>
            </a:r>
          </a:p>
          <a:p>
            <a:pPr marL="171450" indent="-171450">
              <a:buFontTx/>
              <a:buChar char="-"/>
            </a:pPr>
            <a:r>
              <a:rPr lang="sk-SK" baseline="0" dirty="0" smtClean="0"/>
              <a:t>dvojitá </a:t>
            </a:r>
            <a:r>
              <a:rPr lang="sk-SK" baseline="0" dirty="0" err="1" smtClean="0"/>
              <a:t>výnimočnost</a:t>
            </a:r>
            <a:r>
              <a:rPr lang="sk-SK" baseline="0" dirty="0" smtClean="0"/>
              <a:t> - </a:t>
            </a:r>
            <a:r>
              <a:rPr lang="sk-SK" baseline="0" dirty="0" err="1" smtClean="0"/>
              <a:t>twice</a:t>
            </a:r>
            <a:r>
              <a:rPr lang="sk-SK" baseline="0" dirty="0" smtClean="0"/>
              <a:t> </a:t>
            </a:r>
            <a:r>
              <a:rPr lang="sk-SK" baseline="0" dirty="0" err="1" smtClean="0"/>
              <a:t>exceptionality</a:t>
            </a:r>
            <a:r>
              <a:rPr lang="sk-SK" baseline="0" dirty="0" smtClean="0"/>
              <a:t> – najčastejšie porucha </a:t>
            </a:r>
            <a:r>
              <a:rPr lang="sk-SK" baseline="0" dirty="0" err="1" smtClean="0"/>
              <a:t>autistického</a:t>
            </a:r>
            <a:r>
              <a:rPr lang="sk-SK" baseline="0" dirty="0" smtClean="0"/>
              <a:t> spektra – v našej škole cca 15%, porucha pozornosti a </a:t>
            </a:r>
            <a:r>
              <a:rPr lang="sk-SK" baseline="0" dirty="0" err="1" smtClean="0"/>
              <a:t>hyperaktivity</a:t>
            </a:r>
            <a:r>
              <a:rPr lang="sk-SK" baseline="0" dirty="0" smtClean="0"/>
              <a:t>, vývinové poruchy učenia, </a:t>
            </a:r>
            <a:r>
              <a:rPr lang="sk-SK" b="1" baseline="0" dirty="0" smtClean="0"/>
              <a:t>Akcentovaná osobnosť</a:t>
            </a:r>
            <a:r>
              <a:rPr lang="sk-SK" baseline="0" dirty="0" smtClean="0"/>
              <a:t>(prejavy veľmi podobné prejavom AS, ale na pozadí nie je sociálna „slepota“, naopak, </a:t>
            </a:r>
            <a:r>
              <a:rPr lang="sk-SK" baseline="0" dirty="0" err="1" smtClean="0"/>
              <a:t>vhľad</a:t>
            </a:r>
            <a:r>
              <a:rPr lang="sk-SK" baseline="0" dirty="0" smtClean="0"/>
              <a:t> do sociálnej komunikácie je dobrý, s </a:t>
            </a:r>
            <a:r>
              <a:rPr lang="sk-SK" baseline="0" dirty="0" err="1" smtClean="0"/>
              <a:t>tendeciou</a:t>
            </a:r>
            <a:r>
              <a:rPr lang="sk-SK" baseline="0" dirty="0" smtClean="0"/>
              <a:t> manipulácie okolia na realizáciu vlastných potrieb), existenciálna depresia (zaoberanie sa zmyslom života už v nízkom veku, jeho nenachádzanie a s tým prejavy smútku, depresie, márnosti)</a:t>
            </a:r>
            <a:endParaRPr lang="sk-SK" dirty="0"/>
          </a:p>
        </p:txBody>
      </p:sp>
      <p:sp>
        <p:nvSpPr>
          <p:cNvPr id="4" name="Zástupný objekt pre číslo snímky 3"/>
          <p:cNvSpPr>
            <a:spLocks noGrp="1"/>
          </p:cNvSpPr>
          <p:nvPr>
            <p:ph type="sldNum" sz="quarter" idx="10"/>
          </p:nvPr>
        </p:nvSpPr>
        <p:spPr/>
        <p:txBody>
          <a:bodyPr/>
          <a:lstStyle/>
          <a:p>
            <a:fld id="{C1630E3A-E11A-42C5-A6AD-E896BCBF0301}" type="slidenum">
              <a:rPr lang="sk-SK" smtClean="0"/>
              <a:t>7</a:t>
            </a:fld>
            <a:endParaRPr lang="sk-SK"/>
          </a:p>
        </p:txBody>
      </p:sp>
    </p:spTree>
    <p:extLst>
      <p:ext uri="{BB962C8B-B14F-4D97-AF65-F5344CB8AC3E}">
        <p14:creationId xmlns:p14="http://schemas.microsoft.com/office/powerpoint/2010/main" val="260422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171450" indent="-171450">
              <a:buFontTx/>
              <a:buChar char="-"/>
            </a:pPr>
            <a:r>
              <a:rPr lang="sk-SK" dirty="0" smtClean="0"/>
              <a:t>výrazným</a:t>
            </a:r>
            <a:r>
              <a:rPr lang="sk-SK" baseline="0" dirty="0" smtClean="0"/>
              <a:t> prejavom nadania je perfekcionizmus – rodná sestra nadania - popri vysokej senzitivite a kognitívnej intenzite</a:t>
            </a:r>
          </a:p>
          <a:p>
            <a:pPr marL="171450" indent="-171450">
              <a:buFontTx/>
              <a:buChar char="-"/>
            </a:pPr>
            <a:r>
              <a:rPr lang="sk-SK" baseline="0" dirty="0" smtClean="0"/>
              <a:t>perfekcionizmus – ak je zdravý, znamená, že človek si vie klásť reálne ciele, vie ich </a:t>
            </a:r>
            <a:r>
              <a:rPr lang="sk-SK" baseline="0" dirty="0" err="1" smtClean="0"/>
              <a:t>naplňať</a:t>
            </a:r>
            <a:r>
              <a:rPr lang="sk-SK" baseline="0" dirty="0" smtClean="0"/>
              <a:t>, popritom prejavovať snahu, prekonávať prekážky a v prípade potreby</a:t>
            </a:r>
          </a:p>
          <a:p>
            <a:pPr marL="0" indent="0">
              <a:buFontTx/>
              <a:buNone/>
            </a:pPr>
            <a:r>
              <a:rPr lang="sk-SK" baseline="0" dirty="0" smtClean="0"/>
              <a:t>svoje ciele prehodnotiť, prispôsobiť</a:t>
            </a:r>
          </a:p>
          <a:p>
            <a:pPr marL="0" indent="0">
              <a:buFontTx/>
              <a:buNone/>
            </a:pPr>
            <a:r>
              <a:rPr lang="sk-SK" baseline="0" dirty="0" smtClean="0"/>
              <a:t>- u nadaných sa ale často vyvíja nezdravý - dysfunkčný – neurotický perfekcionizmus</a:t>
            </a:r>
            <a:endParaRPr lang="sk-SK" dirty="0"/>
          </a:p>
        </p:txBody>
      </p:sp>
      <p:sp>
        <p:nvSpPr>
          <p:cNvPr id="4" name="Zástupný objekt pre číslo snímky 3"/>
          <p:cNvSpPr>
            <a:spLocks noGrp="1"/>
          </p:cNvSpPr>
          <p:nvPr>
            <p:ph type="sldNum" sz="quarter" idx="10"/>
          </p:nvPr>
        </p:nvSpPr>
        <p:spPr/>
        <p:txBody>
          <a:bodyPr/>
          <a:lstStyle/>
          <a:p>
            <a:fld id="{C1630E3A-E11A-42C5-A6AD-E896BCBF0301}" type="slidenum">
              <a:rPr lang="sk-SK" smtClean="0"/>
              <a:t>8</a:t>
            </a:fld>
            <a:endParaRPr lang="sk-SK"/>
          </a:p>
        </p:txBody>
      </p:sp>
    </p:spTree>
    <p:extLst>
      <p:ext uri="{BB962C8B-B14F-4D97-AF65-F5344CB8AC3E}">
        <p14:creationId xmlns:p14="http://schemas.microsoft.com/office/powerpoint/2010/main" val="605018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smtClean="0"/>
              <a:t>Nadané dieťa v predškolskom veku sa zvyčajne prejavuje výrazne, veľa sa zaujíma, vie, je obdivovaný príbuznými, okolím... </a:t>
            </a:r>
          </a:p>
          <a:p>
            <a:r>
              <a:rPr lang="sk-SK" dirty="0" smtClean="0"/>
              <a:t>- často</a:t>
            </a:r>
            <a:r>
              <a:rPr lang="sk-SK" baseline="0" dirty="0" smtClean="0"/>
              <a:t> býva </a:t>
            </a:r>
            <a:r>
              <a:rPr lang="sk-SK" dirty="0" smtClean="0"/>
              <a:t>prvý, bezchybný – je za to okolím oceňovaný</a:t>
            </a:r>
            <a:r>
              <a:rPr lang="sk-SK" baseline="0" dirty="0" smtClean="0"/>
              <a:t> - </a:t>
            </a:r>
            <a:r>
              <a:rPr lang="sk-SK" dirty="0" smtClean="0"/>
              <a:t>a </a:t>
            </a:r>
            <a:r>
              <a:rPr lang="sk-SK" b="1" dirty="0" smtClean="0"/>
              <a:t>stane sa to preňho normou</a:t>
            </a:r>
            <a:r>
              <a:rPr lang="sk-SK" dirty="0" smtClean="0"/>
              <a:t>... vníma, že je obdivovaný, keď je bezchybný a prvý, a začína si svoju hodnotu spájať so svojím výkonom</a:t>
            </a:r>
          </a:p>
          <a:p>
            <a:r>
              <a:rPr lang="sk-SK" dirty="0" smtClean="0"/>
              <a:t>- potom každá požiadavka, úloha, spojená s rizikom, že v nej bude chybovať je preňho ohrozením a radšej ju ani nezačne</a:t>
            </a:r>
          </a:p>
          <a:p>
            <a:r>
              <a:rPr lang="sk-SK" dirty="0" smtClean="0"/>
              <a:t>-každá úloha, kde by mal vynaložiť úsilie, je preňho ohrozením, pretože svoju hodnotu si upevní len vtedy, keď je rýchly a bezchybný; snahu považuje za zlyhanie</a:t>
            </a:r>
          </a:p>
          <a:p>
            <a:endParaRPr lang="sk-SK" dirty="0" smtClean="0"/>
          </a:p>
          <a:p>
            <a:pPr marL="171450" indent="-171450">
              <a:buFontTx/>
              <a:buChar char="-"/>
            </a:pPr>
            <a:r>
              <a:rPr lang="sk-SK" dirty="0" smtClean="0"/>
              <a:t>toto obdobie prichádza</a:t>
            </a:r>
            <a:r>
              <a:rPr lang="sk-SK" baseline="0" dirty="0" smtClean="0"/>
              <a:t> v rámci školy niekedy počas prvého stupňa, niekedy vo vyšších ročníkoch </a:t>
            </a:r>
          </a:p>
          <a:p>
            <a:pPr marL="171450" indent="-171450">
              <a:buFontTx/>
              <a:buChar char="-"/>
            </a:pPr>
            <a:r>
              <a:rPr lang="sk-SK" baseline="0" dirty="0" smtClean="0"/>
              <a:t>my tieto prejavy vnímame už u detí predškolského veku</a:t>
            </a:r>
          </a:p>
          <a:p>
            <a:pPr marL="171450" indent="-171450">
              <a:buFontTx/>
              <a:buChar char="-"/>
            </a:pPr>
            <a:r>
              <a:rPr lang="sk-SK" baseline="0" dirty="0" smtClean="0"/>
              <a:t>vytvorenie podmienok v škole na eliminovanie tohto rizika je pre nás najväčšou výzvou vo vzdelávaní – preložené do konkrétnej reči: </a:t>
            </a:r>
          </a:p>
          <a:p>
            <a:pPr marL="171450" indent="-171450">
              <a:buFontTx/>
              <a:buChar char="-"/>
            </a:pPr>
            <a:r>
              <a:rPr lang="sk-SK" b="1" baseline="0" dirty="0" smtClean="0"/>
              <a:t>naučiť nadaných nebáť sa prekážok, vynaložiť snahu, námahu a vytrvalosť, nebáť sa chýb v procese učenia</a:t>
            </a:r>
            <a:endParaRPr lang="sk-SK" b="1" dirty="0" smtClean="0"/>
          </a:p>
          <a:p>
            <a:endParaRPr lang="sk-SK" dirty="0"/>
          </a:p>
        </p:txBody>
      </p:sp>
      <p:sp>
        <p:nvSpPr>
          <p:cNvPr id="4" name="Zástupný objekt pre číslo snímky 3"/>
          <p:cNvSpPr>
            <a:spLocks noGrp="1"/>
          </p:cNvSpPr>
          <p:nvPr>
            <p:ph type="sldNum" sz="quarter" idx="10"/>
          </p:nvPr>
        </p:nvSpPr>
        <p:spPr/>
        <p:txBody>
          <a:bodyPr/>
          <a:lstStyle/>
          <a:p>
            <a:fld id="{C1630E3A-E11A-42C5-A6AD-E896BCBF0301}" type="slidenum">
              <a:rPr lang="sk-SK" smtClean="0"/>
              <a:t>9</a:t>
            </a:fld>
            <a:endParaRPr lang="sk-SK"/>
          </a:p>
        </p:txBody>
      </p:sp>
    </p:spTree>
    <p:extLst>
      <p:ext uri="{BB962C8B-B14F-4D97-AF65-F5344CB8AC3E}">
        <p14:creationId xmlns:p14="http://schemas.microsoft.com/office/powerpoint/2010/main" val="1705456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sk-SK" smtClean="0"/>
              <a:t>Upravte štýly predlohy textu</a:t>
            </a:r>
            <a:endParaRPr lang="sk-SK"/>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smtClean="0"/>
              <a:t>Kliknutím upravte štýl predlohy podnadpisov</a:t>
            </a:r>
            <a:endParaRPr lang="sk-SK"/>
          </a:p>
        </p:txBody>
      </p:sp>
      <p:sp>
        <p:nvSpPr>
          <p:cNvPr id="4" name="Zástupný objekt pre dátum 3"/>
          <p:cNvSpPr>
            <a:spLocks noGrp="1"/>
          </p:cNvSpPr>
          <p:nvPr>
            <p:ph type="dt" sz="half" idx="10"/>
          </p:nvPr>
        </p:nvSpPr>
        <p:spPr/>
        <p:txBody>
          <a:bodyPr/>
          <a:lstStyle/>
          <a:p>
            <a:fld id="{632B7D9E-F303-46A6-BB4D-BEBACF7662F2}" type="datetimeFigureOut">
              <a:rPr lang="sk-SK" smtClean="0"/>
              <a:t>25. 4. 2019</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59583F95-7B03-4220-BF9E-F6C0FFFFDD33}" type="slidenum">
              <a:rPr lang="sk-SK" smtClean="0"/>
              <a:t>‹#›</a:t>
            </a:fld>
            <a:endParaRPr lang="sk-SK"/>
          </a:p>
        </p:txBody>
      </p:sp>
    </p:spTree>
    <p:extLst>
      <p:ext uri="{BB962C8B-B14F-4D97-AF65-F5344CB8AC3E}">
        <p14:creationId xmlns:p14="http://schemas.microsoft.com/office/powerpoint/2010/main" val="237985302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objekt pre zvislý text 2"/>
          <p:cNvSpPr>
            <a:spLocks noGrp="1"/>
          </p:cNvSpPr>
          <p:nvPr>
            <p:ph type="body" orient="vert" idx="1"/>
          </p:nvPr>
        </p:nvSpPr>
        <p:spPr/>
        <p:txBody>
          <a:bodyPr vert="eaVert"/>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dátum 3"/>
          <p:cNvSpPr>
            <a:spLocks noGrp="1"/>
          </p:cNvSpPr>
          <p:nvPr>
            <p:ph type="dt" sz="half" idx="10"/>
          </p:nvPr>
        </p:nvSpPr>
        <p:spPr/>
        <p:txBody>
          <a:bodyPr/>
          <a:lstStyle/>
          <a:p>
            <a:fld id="{632B7D9E-F303-46A6-BB4D-BEBACF7662F2}" type="datetimeFigureOut">
              <a:rPr lang="sk-SK" smtClean="0"/>
              <a:t>25. 4. 2019</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59583F95-7B03-4220-BF9E-F6C0FFFFDD33}" type="slidenum">
              <a:rPr lang="sk-SK" smtClean="0"/>
              <a:t>‹#›</a:t>
            </a:fld>
            <a:endParaRPr lang="sk-SK"/>
          </a:p>
        </p:txBody>
      </p:sp>
    </p:spTree>
    <p:extLst>
      <p:ext uri="{BB962C8B-B14F-4D97-AF65-F5344CB8AC3E}">
        <p14:creationId xmlns:p14="http://schemas.microsoft.com/office/powerpoint/2010/main" val="19475148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8724900" y="365125"/>
            <a:ext cx="2628900" cy="5811838"/>
          </a:xfrm>
        </p:spPr>
        <p:txBody>
          <a:bodyPr vert="eaVert"/>
          <a:lstStyle/>
          <a:p>
            <a:r>
              <a:rPr lang="sk-SK" smtClean="0"/>
              <a:t>Upravte štýly predlohy textu</a:t>
            </a:r>
            <a:endParaRPr lang="sk-SK"/>
          </a:p>
        </p:txBody>
      </p:sp>
      <p:sp>
        <p:nvSpPr>
          <p:cNvPr id="3" name="Zástupný objekt pre zvislý text 2"/>
          <p:cNvSpPr>
            <a:spLocks noGrp="1"/>
          </p:cNvSpPr>
          <p:nvPr>
            <p:ph type="body" orient="vert" idx="1"/>
          </p:nvPr>
        </p:nvSpPr>
        <p:spPr>
          <a:xfrm>
            <a:off x="838200" y="365125"/>
            <a:ext cx="7734300" cy="5811838"/>
          </a:xfrm>
        </p:spPr>
        <p:txBody>
          <a:bodyPr vert="eaVert"/>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dátum 3"/>
          <p:cNvSpPr>
            <a:spLocks noGrp="1"/>
          </p:cNvSpPr>
          <p:nvPr>
            <p:ph type="dt" sz="half" idx="10"/>
          </p:nvPr>
        </p:nvSpPr>
        <p:spPr/>
        <p:txBody>
          <a:bodyPr/>
          <a:lstStyle/>
          <a:p>
            <a:fld id="{632B7D9E-F303-46A6-BB4D-BEBACF7662F2}" type="datetimeFigureOut">
              <a:rPr lang="sk-SK" smtClean="0"/>
              <a:t>25. 4. 2019</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59583F95-7B03-4220-BF9E-F6C0FFFFDD33}" type="slidenum">
              <a:rPr lang="sk-SK" smtClean="0"/>
              <a:t>‹#›</a:t>
            </a:fld>
            <a:endParaRPr lang="sk-SK"/>
          </a:p>
        </p:txBody>
      </p:sp>
    </p:spTree>
    <p:extLst>
      <p:ext uri="{BB962C8B-B14F-4D97-AF65-F5344CB8AC3E}">
        <p14:creationId xmlns:p14="http://schemas.microsoft.com/office/powerpoint/2010/main" val="17023981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objekt pre obsah 2"/>
          <p:cNvSpPr>
            <a:spLocks noGrp="1"/>
          </p:cNvSpPr>
          <p:nvPr>
            <p:ph idx="1"/>
          </p:nvPr>
        </p:nvSpPr>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dátum 3"/>
          <p:cNvSpPr>
            <a:spLocks noGrp="1"/>
          </p:cNvSpPr>
          <p:nvPr>
            <p:ph type="dt" sz="half" idx="10"/>
          </p:nvPr>
        </p:nvSpPr>
        <p:spPr/>
        <p:txBody>
          <a:bodyPr/>
          <a:lstStyle/>
          <a:p>
            <a:fld id="{632B7D9E-F303-46A6-BB4D-BEBACF7662F2}" type="datetimeFigureOut">
              <a:rPr lang="sk-SK" smtClean="0"/>
              <a:t>25. 4. 2019</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59583F95-7B03-4220-BF9E-F6C0FFFFDD33}" type="slidenum">
              <a:rPr lang="sk-SK" smtClean="0"/>
              <a:t>‹#›</a:t>
            </a:fld>
            <a:endParaRPr lang="sk-SK"/>
          </a:p>
        </p:txBody>
      </p:sp>
    </p:spTree>
    <p:extLst>
      <p:ext uri="{BB962C8B-B14F-4D97-AF65-F5344CB8AC3E}">
        <p14:creationId xmlns:p14="http://schemas.microsoft.com/office/powerpoint/2010/main" val="62687413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sk-SK" smtClean="0"/>
              <a:t>Upravte štýly predlohy textu</a:t>
            </a:r>
            <a:endParaRPr lang="sk-SK"/>
          </a:p>
        </p:txBody>
      </p:sp>
      <p:sp>
        <p:nvSpPr>
          <p:cNvPr id="3" name="Zástupný objekt pre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smtClean="0"/>
              <a:t>Upraviť štýly predlohy textu</a:t>
            </a:r>
          </a:p>
        </p:txBody>
      </p:sp>
      <p:sp>
        <p:nvSpPr>
          <p:cNvPr id="4" name="Zástupný objekt pre dátum 3"/>
          <p:cNvSpPr>
            <a:spLocks noGrp="1"/>
          </p:cNvSpPr>
          <p:nvPr>
            <p:ph type="dt" sz="half" idx="10"/>
          </p:nvPr>
        </p:nvSpPr>
        <p:spPr/>
        <p:txBody>
          <a:bodyPr/>
          <a:lstStyle/>
          <a:p>
            <a:fld id="{632B7D9E-F303-46A6-BB4D-BEBACF7662F2}" type="datetimeFigureOut">
              <a:rPr lang="sk-SK" smtClean="0"/>
              <a:t>25. 4. 2019</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59583F95-7B03-4220-BF9E-F6C0FFFFDD33}" type="slidenum">
              <a:rPr lang="sk-SK" smtClean="0"/>
              <a:t>‹#›</a:t>
            </a:fld>
            <a:endParaRPr lang="sk-SK"/>
          </a:p>
        </p:txBody>
      </p:sp>
    </p:spTree>
    <p:extLst>
      <p:ext uri="{BB962C8B-B14F-4D97-AF65-F5344CB8AC3E}">
        <p14:creationId xmlns:p14="http://schemas.microsoft.com/office/powerpoint/2010/main" val="16446784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objekt pre obsah 2"/>
          <p:cNvSpPr>
            <a:spLocks noGrp="1"/>
          </p:cNvSpPr>
          <p:nvPr>
            <p:ph sz="half" idx="1"/>
          </p:nvPr>
        </p:nvSpPr>
        <p:spPr>
          <a:xfrm>
            <a:off x="838200" y="1825625"/>
            <a:ext cx="5181600" cy="4351338"/>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obsah 3"/>
          <p:cNvSpPr>
            <a:spLocks noGrp="1"/>
          </p:cNvSpPr>
          <p:nvPr>
            <p:ph sz="half" idx="2"/>
          </p:nvPr>
        </p:nvSpPr>
        <p:spPr>
          <a:xfrm>
            <a:off x="6172200" y="1825625"/>
            <a:ext cx="5181600" cy="4351338"/>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objekt pre dátum 4"/>
          <p:cNvSpPr>
            <a:spLocks noGrp="1"/>
          </p:cNvSpPr>
          <p:nvPr>
            <p:ph type="dt" sz="half" idx="10"/>
          </p:nvPr>
        </p:nvSpPr>
        <p:spPr/>
        <p:txBody>
          <a:bodyPr/>
          <a:lstStyle/>
          <a:p>
            <a:fld id="{632B7D9E-F303-46A6-BB4D-BEBACF7662F2}" type="datetimeFigureOut">
              <a:rPr lang="sk-SK" smtClean="0"/>
              <a:t>25. 4. 2019</a:t>
            </a:fld>
            <a:endParaRPr lang="sk-SK"/>
          </a:p>
        </p:txBody>
      </p:sp>
      <p:sp>
        <p:nvSpPr>
          <p:cNvPr id="6" name="Zástupný objekt pre pätu 5"/>
          <p:cNvSpPr>
            <a:spLocks noGrp="1"/>
          </p:cNvSpPr>
          <p:nvPr>
            <p:ph type="ftr" sz="quarter" idx="11"/>
          </p:nvPr>
        </p:nvSpPr>
        <p:spPr/>
        <p:txBody>
          <a:bodyPr/>
          <a:lstStyle/>
          <a:p>
            <a:endParaRPr lang="sk-SK"/>
          </a:p>
        </p:txBody>
      </p:sp>
      <p:sp>
        <p:nvSpPr>
          <p:cNvPr id="7" name="Zástupný objekt pre číslo snímky 6"/>
          <p:cNvSpPr>
            <a:spLocks noGrp="1"/>
          </p:cNvSpPr>
          <p:nvPr>
            <p:ph type="sldNum" sz="quarter" idx="12"/>
          </p:nvPr>
        </p:nvSpPr>
        <p:spPr/>
        <p:txBody>
          <a:bodyPr/>
          <a:lstStyle/>
          <a:p>
            <a:fld id="{59583F95-7B03-4220-BF9E-F6C0FFFFDD33}" type="slidenum">
              <a:rPr lang="sk-SK" smtClean="0"/>
              <a:t>‹#›</a:t>
            </a:fld>
            <a:endParaRPr lang="sk-SK"/>
          </a:p>
        </p:txBody>
      </p:sp>
    </p:spTree>
    <p:extLst>
      <p:ext uri="{BB962C8B-B14F-4D97-AF65-F5344CB8AC3E}">
        <p14:creationId xmlns:p14="http://schemas.microsoft.com/office/powerpoint/2010/main" val="86903698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sk-SK" smtClean="0"/>
              <a:t>Upravte štýly predlohy textu</a:t>
            </a:r>
            <a:endParaRPr lang="sk-SK"/>
          </a:p>
        </p:txBody>
      </p:sp>
      <p:sp>
        <p:nvSpPr>
          <p:cNvPr id="3" name="Zástupný objekt pre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Upraviť štýly predlohy textu</a:t>
            </a:r>
          </a:p>
        </p:txBody>
      </p:sp>
      <p:sp>
        <p:nvSpPr>
          <p:cNvPr id="4" name="Zástupný objekt pre obsah 3"/>
          <p:cNvSpPr>
            <a:spLocks noGrp="1"/>
          </p:cNvSpPr>
          <p:nvPr>
            <p:ph sz="half" idx="2"/>
          </p:nvPr>
        </p:nvSpPr>
        <p:spPr>
          <a:xfrm>
            <a:off x="839788" y="2505075"/>
            <a:ext cx="5157787" cy="3684588"/>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objekt pre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Upraviť štýly predlohy textu</a:t>
            </a:r>
          </a:p>
        </p:txBody>
      </p:sp>
      <p:sp>
        <p:nvSpPr>
          <p:cNvPr id="6" name="Zástupný objekt pre obsah 5"/>
          <p:cNvSpPr>
            <a:spLocks noGrp="1"/>
          </p:cNvSpPr>
          <p:nvPr>
            <p:ph sz="quarter" idx="4"/>
          </p:nvPr>
        </p:nvSpPr>
        <p:spPr>
          <a:xfrm>
            <a:off x="6172200" y="2505075"/>
            <a:ext cx="5183188" cy="3684588"/>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7" name="Zástupný objekt pre dátum 6"/>
          <p:cNvSpPr>
            <a:spLocks noGrp="1"/>
          </p:cNvSpPr>
          <p:nvPr>
            <p:ph type="dt" sz="half" idx="10"/>
          </p:nvPr>
        </p:nvSpPr>
        <p:spPr/>
        <p:txBody>
          <a:bodyPr/>
          <a:lstStyle/>
          <a:p>
            <a:fld id="{632B7D9E-F303-46A6-BB4D-BEBACF7662F2}" type="datetimeFigureOut">
              <a:rPr lang="sk-SK" smtClean="0"/>
              <a:t>25. 4. 2019</a:t>
            </a:fld>
            <a:endParaRPr lang="sk-SK"/>
          </a:p>
        </p:txBody>
      </p:sp>
      <p:sp>
        <p:nvSpPr>
          <p:cNvPr id="8" name="Zástupný objekt pre pätu 7"/>
          <p:cNvSpPr>
            <a:spLocks noGrp="1"/>
          </p:cNvSpPr>
          <p:nvPr>
            <p:ph type="ftr" sz="quarter" idx="11"/>
          </p:nvPr>
        </p:nvSpPr>
        <p:spPr/>
        <p:txBody>
          <a:bodyPr/>
          <a:lstStyle/>
          <a:p>
            <a:endParaRPr lang="sk-SK"/>
          </a:p>
        </p:txBody>
      </p:sp>
      <p:sp>
        <p:nvSpPr>
          <p:cNvPr id="9" name="Zástupný objekt pre číslo snímky 8"/>
          <p:cNvSpPr>
            <a:spLocks noGrp="1"/>
          </p:cNvSpPr>
          <p:nvPr>
            <p:ph type="sldNum" sz="quarter" idx="12"/>
          </p:nvPr>
        </p:nvSpPr>
        <p:spPr/>
        <p:txBody>
          <a:bodyPr/>
          <a:lstStyle/>
          <a:p>
            <a:fld id="{59583F95-7B03-4220-BF9E-F6C0FFFFDD33}" type="slidenum">
              <a:rPr lang="sk-SK" smtClean="0"/>
              <a:t>‹#›</a:t>
            </a:fld>
            <a:endParaRPr lang="sk-SK"/>
          </a:p>
        </p:txBody>
      </p:sp>
    </p:spTree>
    <p:extLst>
      <p:ext uri="{BB962C8B-B14F-4D97-AF65-F5344CB8AC3E}">
        <p14:creationId xmlns:p14="http://schemas.microsoft.com/office/powerpoint/2010/main" val="61777079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objekt pre dátum 2"/>
          <p:cNvSpPr>
            <a:spLocks noGrp="1"/>
          </p:cNvSpPr>
          <p:nvPr>
            <p:ph type="dt" sz="half" idx="10"/>
          </p:nvPr>
        </p:nvSpPr>
        <p:spPr/>
        <p:txBody>
          <a:bodyPr/>
          <a:lstStyle/>
          <a:p>
            <a:fld id="{632B7D9E-F303-46A6-BB4D-BEBACF7662F2}" type="datetimeFigureOut">
              <a:rPr lang="sk-SK" smtClean="0"/>
              <a:t>25. 4. 2019</a:t>
            </a:fld>
            <a:endParaRPr lang="sk-SK"/>
          </a:p>
        </p:txBody>
      </p:sp>
      <p:sp>
        <p:nvSpPr>
          <p:cNvPr id="4" name="Zástupný objekt pre pätu 3"/>
          <p:cNvSpPr>
            <a:spLocks noGrp="1"/>
          </p:cNvSpPr>
          <p:nvPr>
            <p:ph type="ftr" sz="quarter" idx="11"/>
          </p:nvPr>
        </p:nvSpPr>
        <p:spPr/>
        <p:txBody>
          <a:bodyPr/>
          <a:lstStyle/>
          <a:p>
            <a:endParaRPr lang="sk-SK"/>
          </a:p>
        </p:txBody>
      </p:sp>
      <p:sp>
        <p:nvSpPr>
          <p:cNvPr id="5" name="Zástupný objekt pre číslo snímky 4"/>
          <p:cNvSpPr>
            <a:spLocks noGrp="1"/>
          </p:cNvSpPr>
          <p:nvPr>
            <p:ph type="sldNum" sz="quarter" idx="12"/>
          </p:nvPr>
        </p:nvSpPr>
        <p:spPr/>
        <p:txBody>
          <a:bodyPr/>
          <a:lstStyle/>
          <a:p>
            <a:fld id="{59583F95-7B03-4220-BF9E-F6C0FFFFDD33}" type="slidenum">
              <a:rPr lang="sk-SK" smtClean="0"/>
              <a:t>‹#›</a:t>
            </a:fld>
            <a:endParaRPr lang="sk-SK"/>
          </a:p>
        </p:txBody>
      </p:sp>
    </p:spTree>
    <p:extLst>
      <p:ext uri="{BB962C8B-B14F-4D97-AF65-F5344CB8AC3E}">
        <p14:creationId xmlns:p14="http://schemas.microsoft.com/office/powerpoint/2010/main" val="13767568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p:cNvSpPr>
            <a:spLocks noGrp="1"/>
          </p:cNvSpPr>
          <p:nvPr>
            <p:ph type="dt" sz="half" idx="10"/>
          </p:nvPr>
        </p:nvSpPr>
        <p:spPr/>
        <p:txBody>
          <a:bodyPr/>
          <a:lstStyle/>
          <a:p>
            <a:fld id="{632B7D9E-F303-46A6-BB4D-BEBACF7662F2}" type="datetimeFigureOut">
              <a:rPr lang="sk-SK" smtClean="0"/>
              <a:t>25. 4. 2019</a:t>
            </a:fld>
            <a:endParaRPr lang="sk-SK"/>
          </a:p>
        </p:txBody>
      </p:sp>
      <p:sp>
        <p:nvSpPr>
          <p:cNvPr id="3" name="Zástupný objekt pre pätu 2"/>
          <p:cNvSpPr>
            <a:spLocks noGrp="1"/>
          </p:cNvSpPr>
          <p:nvPr>
            <p:ph type="ftr" sz="quarter" idx="11"/>
          </p:nvPr>
        </p:nvSpPr>
        <p:spPr/>
        <p:txBody>
          <a:bodyPr/>
          <a:lstStyle/>
          <a:p>
            <a:endParaRPr lang="sk-SK"/>
          </a:p>
        </p:txBody>
      </p:sp>
      <p:sp>
        <p:nvSpPr>
          <p:cNvPr id="4" name="Zástupný objekt pre číslo snímky 3"/>
          <p:cNvSpPr>
            <a:spLocks noGrp="1"/>
          </p:cNvSpPr>
          <p:nvPr>
            <p:ph type="sldNum" sz="quarter" idx="12"/>
          </p:nvPr>
        </p:nvSpPr>
        <p:spPr/>
        <p:txBody>
          <a:bodyPr/>
          <a:lstStyle/>
          <a:p>
            <a:fld id="{59583F95-7B03-4220-BF9E-F6C0FFFFDD33}" type="slidenum">
              <a:rPr lang="sk-SK" smtClean="0"/>
              <a:t>‹#›</a:t>
            </a:fld>
            <a:endParaRPr lang="sk-SK"/>
          </a:p>
        </p:txBody>
      </p:sp>
    </p:spTree>
    <p:extLst>
      <p:ext uri="{BB962C8B-B14F-4D97-AF65-F5344CB8AC3E}">
        <p14:creationId xmlns:p14="http://schemas.microsoft.com/office/powerpoint/2010/main" val="326372507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smtClean="0"/>
              <a:t>Upravte štýly predlohy textu</a:t>
            </a:r>
            <a:endParaRPr lang="sk-SK"/>
          </a:p>
        </p:txBody>
      </p:sp>
      <p:sp>
        <p:nvSpPr>
          <p:cNvPr id="3" name="Zástupný objekt pre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Upraviť štýly predlohy textu</a:t>
            </a:r>
          </a:p>
        </p:txBody>
      </p:sp>
      <p:sp>
        <p:nvSpPr>
          <p:cNvPr id="5" name="Zástupný objekt pre dátum 4"/>
          <p:cNvSpPr>
            <a:spLocks noGrp="1"/>
          </p:cNvSpPr>
          <p:nvPr>
            <p:ph type="dt" sz="half" idx="10"/>
          </p:nvPr>
        </p:nvSpPr>
        <p:spPr/>
        <p:txBody>
          <a:bodyPr/>
          <a:lstStyle/>
          <a:p>
            <a:fld id="{632B7D9E-F303-46A6-BB4D-BEBACF7662F2}" type="datetimeFigureOut">
              <a:rPr lang="sk-SK" smtClean="0"/>
              <a:t>25. 4. 2019</a:t>
            </a:fld>
            <a:endParaRPr lang="sk-SK"/>
          </a:p>
        </p:txBody>
      </p:sp>
      <p:sp>
        <p:nvSpPr>
          <p:cNvPr id="6" name="Zástupný objekt pre pätu 5"/>
          <p:cNvSpPr>
            <a:spLocks noGrp="1"/>
          </p:cNvSpPr>
          <p:nvPr>
            <p:ph type="ftr" sz="quarter" idx="11"/>
          </p:nvPr>
        </p:nvSpPr>
        <p:spPr/>
        <p:txBody>
          <a:bodyPr/>
          <a:lstStyle/>
          <a:p>
            <a:endParaRPr lang="sk-SK"/>
          </a:p>
        </p:txBody>
      </p:sp>
      <p:sp>
        <p:nvSpPr>
          <p:cNvPr id="7" name="Zástupný objekt pre číslo snímky 6"/>
          <p:cNvSpPr>
            <a:spLocks noGrp="1"/>
          </p:cNvSpPr>
          <p:nvPr>
            <p:ph type="sldNum" sz="quarter" idx="12"/>
          </p:nvPr>
        </p:nvSpPr>
        <p:spPr/>
        <p:txBody>
          <a:bodyPr/>
          <a:lstStyle/>
          <a:p>
            <a:fld id="{59583F95-7B03-4220-BF9E-F6C0FFFFDD33}" type="slidenum">
              <a:rPr lang="sk-SK" smtClean="0"/>
              <a:t>‹#›</a:t>
            </a:fld>
            <a:endParaRPr lang="sk-SK"/>
          </a:p>
        </p:txBody>
      </p:sp>
    </p:spTree>
    <p:extLst>
      <p:ext uri="{BB962C8B-B14F-4D97-AF65-F5344CB8AC3E}">
        <p14:creationId xmlns:p14="http://schemas.microsoft.com/office/powerpoint/2010/main" val="352741277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smtClean="0"/>
              <a:t>Upravte štýly predlohy textu</a:t>
            </a:r>
            <a:endParaRPr lang="sk-SK"/>
          </a:p>
        </p:txBody>
      </p:sp>
      <p:sp>
        <p:nvSpPr>
          <p:cNvPr id="3" name="Zástupný objekt pre obrázo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objekt pre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Upraviť štýly predlohy textu</a:t>
            </a:r>
          </a:p>
        </p:txBody>
      </p:sp>
      <p:sp>
        <p:nvSpPr>
          <p:cNvPr id="5" name="Zástupný objekt pre dátum 4"/>
          <p:cNvSpPr>
            <a:spLocks noGrp="1"/>
          </p:cNvSpPr>
          <p:nvPr>
            <p:ph type="dt" sz="half" idx="10"/>
          </p:nvPr>
        </p:nvSpPr>
        <p:spPr/>
        <p:txBody>
          <a:bodyPr/>
          <a:lstStyle/>
          <a:p>
            <a:fld id="{632B7D9E-F303-46A6-BB4D-BEBACF7662F2}" type="datetimeFigureOut">
              <a:rPr lang="sk-SK" smtClean="0"/>
              <a:t>25. 4. 2019</a:t>
            </a:fld>
            <a:endParaRPr lang="sk-SK"/>
          </a:p>
        </p:txBody>
      </p:sp>
      <p:sp>
        <p:nvSpPr>
          <p:cNvPr id="6" name="Zástupný objekt pre pätu 5"/>
          <p:cNvSpPr>
            <a:spLocks noGrp="1"/>
          </p:cNvSpPr>
          <p:nvPr>
            <p:ph type="ftr" sz="quarter" idx="11"/>
          </p:nvPr>
        </p:nvSpPr>
        <p:spPr/>
        <p:txBody>
          <a:bodyPr/>
          <a:lstStyle/>
          <a:p>
            <a:endParaRPr lang="sk-SK"/>
          </a:p>
        </p:txBody>
      </p:sp>
      <p:sp>
        <p:nvSpPr>
          <p:cNvPr id="7" name="Zástupný objekt pre číslo snímky 6"/>
          <p:cNvSpPr>
            <a:spLocks noGrp="1"/>
          </p:cNvSpPr>
          <p:nvPr>
            <p:ph type="sldNum" sz="quarter" idx="12"/>
          </p:nvPr>
        </p:nvSpPr>
        <p:spPr/>
        <p:txBody>
          <a:bodyPr/>
          <a:lstStyle/>
          <a:p>
            <a:fld id="{59583F95-7B03-4220-BF9E-F6C0FFFFDD33}" type="slidenum">
              <a:rPr lang="sk-SK" smtClean="0"/>
              <a:t>‹#›</a:t>
            </a:fld>
            <a:endParaRPr lang="sk-SK"/>
          </a:p>
        </p:txBody>
      </p:sp>
    </p:spTree>
    <p:extLst>
      <p:ext uri="{BB962C8B-B14F-4D97-AF65-F5344CB8AC3E}">
        <p14:creationId xmlns:p14="http://schemas.microsoft.com/office/powerpoint/2010/main" val="245709984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Zástupný objekt pre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smtClean="0"/>
              <a:t>Upravte štýly predlohy textu</a:t>
            </a:r>
            <a:endParaRPr lang="sk-SK"/>
          </a:p>
        </p:txBody>
      </p:sp>
      <p:sp>
        <p:nvSpPr>
          <p:cNvPr id="3" name="Zástupný objekt pre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dá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2B7D9E-F303-46A6-BB4D-BEBACF7662F2}" type="datetimeFigureOut">
              <a:rPr lang="sk-SK" smtClean="0"/>
              <a:t>25. 4. 2019</a:t>
            </a:fld>
            <a:endParaRPr lang="sk-SK"/>
          </a:p>
        </p:txBody>
      </p:sp>
      <p:sp>
        <p:nvSpPr>
          <p:cNvPr id="5" name="Zástupný objekt pre pät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objekt pre číslo snímky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583F95-7B03-4220-BF9E-F6C0FFFFDD33}" type="slidenum">
              <a:rPr lang="sk-SK" smtClean="0"/>
              <a:t>‹#›</a:t>
            </a:fld>
            <a:endParaRPr lang="sk-SK"/>
          </a:p>
        </p:txBody>
      </p:sp>
    </p:spTree>
    <p:extLst>
      <p:ext uri="{BB962C8B-B14F-4D97-AF65-F5344CB8AC3E}">
        <p14:creationId xmlns:p14="http://schemas.microsoft.com/office/powerpoint/2010/main" val="2479361588"/>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hyperlink" Target="https://thefotosgratis.eu/spojene-nadoby.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upload.wikimedia.org/wikipedia/commons/f/f7/IQ_curve.svg"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0.wmf"/></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oleObject" Target="../embeddings/oleObject1.bin"/><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ww.mycutegraphics.com/graphics/science/child-scientist.html" TargetMode="External"/><Relationship Id="rId7"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hyperlink" Target="https://memegene.net/baby-clipart/baby-clipart-decoration" TargetMode="Externa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805337" y="1968070"/>
            <a:ext cx="9994711" cy="584775"/>
          </a:xfrm>
          <a:prstGeom prst="rect">
            <a:avLst/>
          </a:prstGeom>
          <a:noFill/>
          <a:ln w="38100">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sk-SK" sz="3200" b="1" dirty="0" smtClean="0">
                <a:solidFill>
                  <a:srgbClr val="0070C0"/>
                </a:solidFill>
                <a:latin typeface="Calibri" panose="020F0502020204030204" pitchFamily="34" charset="0"/>
                <a:cs typeface="Calibri" panose="020F0502020204030204" pitchFamily="34" charset="0"/>
              </a:rPr>
              <a:t>Intelektovo nadaný žiak </a:t>
            </a:r>
            <a:r>
              <a:rPr lang="sk-SK" sz="3200" dirty="0" smtClean="0">
                <a:solidFill>
                  <a:srgbClr val="0070C0"/>
                </a:solidFill>
                <a:latin typeface="Calibri" panose="020F0502020204030204" pitchFamily="34" charset="0"/>
                <a:cs typeface="Calibri" panose="020F0502020204030204" pitchFamily="34" charset="0"/>
              </a:rPr>
              <a:t>- radosť alebo problém v škole?</a:t>
            </a:r>
            <a:endParaRPr lang="cs-CZ" sz="3200" dirty="0">
              <a:solidFill>
                <a:srgbClr val="0070C0"/>
              </a:solidFill>
              <a:latin typeface="Calibri" panose="020F0502020204030204" pitchFamily="34" charset="0"/>
              <a:cs typeface="Calibri" panose="020F0502020204030204" pitchFamily="34" charset="0"/>
            </a:endParaRPr>
          </a:p>
        </p:txBody>
      </p:sp>
      <p:sp>
        <p:nvSpPr>
          <p:cNvPr id="3" name="Text Box 2"/>
          <p:cNvSpPr txBox="1">
            <a:spLocks noChangeArrowheads="1"/>
          </p:cNvSpPr>
          <p:nvPr/>
        </p:nvSpPr>
        <p:spPr bwMode="auto">
          <a:xfrm>
            <a:off x="6894395" y="4155722"/>
            <a:ext cx="4451131" cy="1785104"/>
          </a:xfrm>
          <a:prstGeom prst="rect">
            <a:avLst/>
          </a:prstGeom>
          <a:noFill/>
          <a:ln w="38100">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sk-SK" sz="2000" dirty="0">
                <a:solidFill>
                  <a:srgbClr val="0070C0"/>
                </a:solidFill>
                <a:latin typeface="Calibri" panose="020F0502020204030204" pitchFamily="34" charset="0"/>
                <a:cs typeface="Calibri" panose="020F0502020204030204" pitchFamily="34" charset="0"/>
              </a:rPr>
              <a:t>Jana </a:t>
            </a:r>
            <a:r>
              <a:rPr lang="sk-SK" sz="2000" dirty="0" err="1">
                <a:solidFill>
                  <a:srgbClr val="0070C0"/>
                </a:solidFill>
                <a:latin typeface="Calibri" panose="020F0502020204030204" pitchFamily="34" charset="0"/>
                <a:cs typeface="Calibri" panose="020F0502020204030204" pitchFamily="34" charset="0"/>
              </a:rPr>
              <a:t>Jurášková</a:t>
            </a:r>
            <a:r>
              <a:rPr lang="sk-SK" sz="2000" dirty="0">
                <a:solidFill>
                  <a:srgbClr val="0070C0"/>
                </a:solidFill>
                <a:latin typeface="Calibri" panose="020F0502020204030204" pitchFamily="34" charset="0"/>
                <a:cs typeface="Calibri" panose="020F0502020204030204" pitchFamily="34" charset="0"/>
              </a:rPr>
              <a:t>, Martina </a:t>
            </a:r>
            <a:r>
              <a:rPr lang="sk-SK" sz="2000" dirty="0" err="1">
                <a:solidFill>
                  <a:srgbClr val="0070C0"/>
                </a:solidFill>
                <a:latin typeface="Calibri" panose="020F0502020204030204" pitchFamily="34" charset="0"/>
                <a:cs typeface="Calibri" panose="020F0502020204030204" pitchFamily="34" charset="0"/>
              </a:rPr>
              <a:t>Mátychová</a:t>
            </a:r>
            <a:endParaRPr lang="sk-SK" sz="2000" dirty="0">
              <a:solidFill>
                <a:srgbClr val="0070C0"/>
              </a:solidFill>
              <a:latin typeface="Calibri" panose="020F0502020204030204" pitchFamily="34" charset="0"/>
              <a:cs typeface="Calibri" panose="020F0502020204030204" pitchFamily="34" charset="0"/>
            </a:endParaRPr>
          </a:p>
          <a:p>
            <a:pPr eaLnBrk="1" hangingPunct="1">
              <a:spcBef>
                <a:spcPct val="50000"/>
              </a:spcBef>
            </a:pPr>
            <a:r>
              <a:rPr lang="sk-SK" sz="2000" dirty="0" smtClean="0">
                <a:solidFill>
                  <a:srgbClr val="0070C0"/>
                </a:solidFill>
                <a:latin typeface="Calibri" panose="020F0502020204030204" pitchFamily="34" charset="0"/>
                <a:cs typeface="Calibri" panose="020F0502020204030204" pitchFamily="34" charset="0"/>
              </a:rPr>
              <a:t>CENADA (Centrum nadania), </a:t>
            </a:r>
            <a:r>
              <a:rPr lang="sk-SK" sz="2000" dirty="0" err="1">
                <a:solidFill>
                  <a:srgbClr val="0070C0"/>
                </a:solidFill>
                <a:latin typeface="Calibri" panose="020F0502020204030204" pitchFamily="34" charset="0"/>
                <a:cs typeface="Calibri" panose="020F0502020204030204" pitchFamily="34" charset="0"/>
              </a:rPr>
              <a:t>n.o</a:t>
            </a:r>
            <a:r>
              <a:rPr lang="sk-SK" sz="2000" dirty="0">
                <a:solidFill>
                  <a:srgbClr val="0070C0"/>
                </a:solidFill>
                <a:latin typeface="Calibri" panose="020F0502020204030204" pitchFamily="34" charset="0"/>
                <a:cs typeface="Calibri" panose="020F0502020204030204" pitchFamily="34" charset="0"/>
              </a:rPr>
              <a:t>.</a:t>
            </a:r>
          </a:p>
          <a:p>
            <a:pPr eaLnBrk="1" hangingPunct="1">
              <a:spcBef>
                <a:spcPct val="50000"/>
              </a:spcBef>
            </a:pPr>
            <a:r>
              <a:rPr lang="sk-SK" sz="2000" dirty="0" smtClean="0">
                <a:solidFill>
                  <a:srgbClr val="0070C0"/>
                </a:solidFill>
                <a:latin typeface="Calibri" panose="020F0502020204030204" pitchFamily="34" charset="0"/>
                <a:cs typeface="Calibri" panose="020F0502020204030204" pitchFamily="34" charset="0"/>
              </a:rPr>
              <a:t>www.centrumnadania.sk</a:t>
            </a:r>
            <a:endParaRPr lang="sk-SK" sz="2000" dirty="0">
              <a:solidFill>
                <a:srgbClr val="0070C0"/>
              </a:solidFill>
              <a:latin typeface="Calibri" panose="020F0502020204030204" pitchFamily="34" charset="0"/>
              <a:cs typeface="Calibri" panose="020F0502020204030204" pitchFamily="34" charset="0"/>
            </a:endParaRPr>
          </a:p>
          <a:p>
            <a:pPr eaLnBrk="1" hangingPunct="1">
              <a:spcBef>
                <a:spcPct val="50000"/>
              </a:spcBef>
            </a:pPr>
            <a:r>
              <a:rPr lang="sk-SK" sz="2000" dirty="0">
                <a:solidFill>
                  <a:srgbClr val="0070C0"/>
                </a:solidFill>
                <a:latin typeface="Calibri" panose="020F0502020204030204" pitchFamily="34" charset="0"/>
                <a:cs typeface="Calibri" panose="020F0502020204030204" pitchFamily="34" charset="0"/>
              </a:rPr>
              <a:t>centrumnadania@centrumnadania.sk</a:t>
            </a:r>
            <a:endParaRPr lang="cs-CZ" sz="2000" dirty="0">
              <a:solidFill>
                <a:srgbClr val="0070C0"/>
              </a:solidFill>
              <a:latin typeface="Calibri" panose="020F0502020204030204" pitchFamily="34" charset="0"/>
              <a:cs typeface="Calibri" panose="020F0502020204030204" pitchFamily="34" charset="0"/>
            </a:endParaRPr>
          </a:p>
        </p:txBody>
      </p:sp>
      <p:sp>
        <p:nvSpPr>
          <p:cNvPr id="6" name="BlokTextu 5"/>
          <p:cNvSpPr txBox="1"/>
          <p:nvPr/>
        </p:nvSpPr>
        <p:spPr>
          <a:xfrm>
            <a:off x="805337" y="4155722"/>
            <a:ext cx="5609111" cy="1077218"/>
          </a:xfrm>
          <a:prstGeom prst="rect">
            <a:avLst/>
          </a:prstGeom>
          <a:noFill/>
        </p:spPr>
        <p:txBody>
          <a:bodyPr wrap="square" rtlCol="0">
            <a:spAutoFit/>
          </a:bodyPr>
          <a:lstStyle/>
          <a:p>
            <a:r>
              <a:rPr lang="sk-SK" sz="3200" dirty="0" err="1" smtClean="0"/>
              <a:t>Neurověda</a:t>
            </a:r>
            <a:r>
              <a:rPr lang="sk-SK" sz="3200" dirty="0" smtClean="0"/>
              <a:t> </a:t>
            </a:r>
            <a:r>
              <a:rPr lang="sk-SK" sz="3200" dirty="0" err="1" smtClean="0"/>
              <a:t>ve</a:t>
            </a:r>
            <a:r>
              <a:rPr lang="sk-SK" sz="3200" dirty="0" smtClean="0"/>
              <a:t> </a:t>
            </a:r>
            <a:r>
              <a:rPr lang="sk-SK" sz="3200" dirty="0" err="1" smtClean="0"/>
              <a:t>vzdělávání</a:t>
            </a:r>
            <a:r>
              <a:rPr lang="sk-SK" sz="3200" dirty="0" smtClean="0"/>
              <a:t> 2019</a:t>
            </a:r>
          </a:p>
          <a:p>
            <a:r>
              <a:rPr lang="sk-SK" sz="3200" dirty="0" smtClean="0"/>
              <a:t>Praha 3. 4. </a:t>
            </a:r>
          </a:p>
        </p:txBody>
      </p:sp>
      <p:sp>
        <p:nvSpPr>
          <p:cNvPr id="7" name="Text Box 2"/>
          <p:cNvSpPr txBox="1">
            <a:spLocks noChangeArrowheads="1"/>
          </p:cNvSpPr>
          <p:nvPr/>
        </p:nvSpPr>
        <p:spPr bwMode="auto">
          <a:xfrm>
            <a:off x="3553206" y="2769508"/>
            <a:ext cx="7246842" cy="584775"/>
          </a:xfrm>
          <a:prstGeom prst="rect">
            <a:avLst/>
          </a:prstGeom>
          <a:noFill/>
          <a:ln w="38100">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sk-SK" sz="3200" dirty="0" smtClean="0">
                <a:solidFill>
                  <a:srgbClr val="0070C0"/>
                </a:solidFill>
                <a:latin typeface="Calibri" panose="020F0502020204030204" pitchFamily="34" charset="0"/>
                <a:cs typeface="Calibri" panose="020F0502020204030204" pitchFamily="34" charset="0"/>
              </a:rPr>
              <a:t>     ... ako vzdelávame nadaných žiakov...</a:t>
            </a:r>
            <a:endParaRPr lang="cs-CZ" sz="3200" dirty="0">
              <a:solidFill>
                <a:srgbClr val="0070C0"/>
              </a:solidFill>
              <a:latin typeface="Calibri" panose="020F0502020204030204" pitchFamily="34" charset="0"/>
              <a:cs typeface="Calibri" panose="020F0502020204030204" pitchFamily="34" charset="0"/>
            </a:endParaRP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5605" y="5757"/>
            <a:ext cx="5836395" cy="80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703843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okTextu 3"/>
          <p:cNvSpPr txBox="1"/>
          <p:nvPr/>
        </p:nvSpPr>
        <p:spPr>
          <a:xfrm>
            <a:off x="1034482" y="1075661"/>
            <a:ext cx="3069275" cy="369332"/>
          </a:xfrm>
          <a:prstGeom prst="rect">
            <a:avLst/>
          </a:prstGeom>
          <a:noFill/>
          <a:ln>
            <a:solidFill>
              <a:schemeClr val="accent2"/>
            </a:solidFill>
          </a:ln>
        </p:spPr>
        <p:txBody>
          <a:bodyPr wrap="square" rtlCol="0">
            <a:spAutoFit/>
          </a:bodyPr>
          <a:lstStyle/>
          <a:p>
            <a:r>
              <a:rPr lang="sk-SK" dirty="0" smtClean="0"/>
              <a:t>Školsky úspešný/nadaný žiak</a:t>
            </a:r>
          </a:p>
        </p:txBody>
      </p:sp>
      <p:sp>
        <p:nvSpPr>
          <p:cNvPr id="5" name="BlokTextu 4"/>
          <p:cNvSpPr txBox="1"/>
          <p:nvPr/>
        </p:nvSpPr>
        <p:spPr>
          <a:xfrm>
            <a:off x="329229" y="2001637"/>
            <a:ext cx="5060515" cy="646331"/>
          </a:xfrm>
          <a:prstGeom prst="rect">
            <a:avLst/>
          </a:prstGeom>
          <a:noFill/>
          <a:ln>
            <a:solidFill>
              <a:srgbClr val="00B0F0"/>
            </a:solidFill>
          </a:ln>
        </p:spPr>
        <p:txBody>
          <a:bodyPr wrap="square" rtlCol="0">
            <a:spAutoFit/>
          </a:bodyPr>
          <a:lstStyle/>
          <a:p>
            <a:pPr>
              <a:spcBef>
                <a:spcPct val="50000"/>
              </a:spcBef>
            </a:pPr>
            <a:r>
              <a:rPr lang="sk-SK" dirty="0" smtClean="0"/>
              <a:t>silná motivácia byť úspešný a výkonný v škole, zameraný na dobré známky</a:t>
            </a:r>
            <a:endParaRPr lang="sk-SK" dirty="0"/>
          </a:p>
        </p:txBody>
      </p:sp>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5605" y="5757"/>
            <a:ext cx="5836395" cy="80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BlokTextu 15"/>
          <p:cNvSpPr txBox="1"/>
          <p:nvPr/>
        </p:nvSpPr>
        <p:spPr>
          <a:xfrm>
            <a:off x="7178032" y="1151068"/>
            <a:ext cx="2798482" cy="369332"/>
          </a:xfrm>
          <a:prstGeom prst="rect">
            <a:avLst/>
          </a:prstGeom>
          <a:noFill/>
          <a:ln>
            <a:solidFill>
              <a:schemeClr val="accent2"/>
            </a:solidFill>
          </a:ln>
        </p:spPr>
        <p:txBody>
          <a:bodyPr wrap="square" rtlCol="0">
            <a:spAutoFit/>
          </a:bodyPr>
          <a:lstStyle/>
          <a:p>
            <a:r>
              <a:rPr lang="sk-SK" dirty="0" smtClean="0"/>
              <a:t>Intelektovo nadaný žiak</a:t>
            </a:r>
          </a:p>
        </p:txBody>
      </p:sp>
      <p:sp>
        <p:nvSpPr>
          <p:cNvPr id="18" name="BlokTextu 17"/>
          <p:cNvSpPr txBox="1"/>
          <p:nvPr/>
        </p:nvSpPr>
        <p:spPr>
          <a:xfrm>
            <a:off x="6469692" y="1956525"/>
            <a:ext cx="4972833" cy="369332"/>
          </a:xfrm>
          <a:prstGeom prst="rect">
            <a:avLst/>
          </a:prstGeom>
          <a:noFill/>
          <a:ln>
            <a:solidFill>
              <a:srgbClr val="00B0F0"/>
            </a:solidFill>
          </a:ln>
        </p:spPr>
        <p:txBody>
          <a:bodyPr wrap="square" rtlCol="0">
            <a:spAutoFit/>
          </a:bodyPr>
          <a:lstStyle/>
          <a:p>
            <a:pPr>
              <a:spcBef>
                <a:spcPct val="50000"/>
              </a:spcBef>
            </a:pPr>
            <a:r>
              <a:rPr lang="sk-SK" dirty="0" smtClean="0"/>
              <a:t>silná motivácia učiť sa a rozširovať svoje poznatky</a:t>
            </a:r>
            <a:endParaRPr lang="sk-SK" dirty="0"/>
          </a:p>
        </p:txBody>
      </p:sp>
      <p:sp>
        <p:nvSpPr>
          <p:cNvPr id="27" name="BlokTextu 26"/>
          <p:cNvSpPr txBox="1"/>
          <p:nvPr/>
        </p:nvSpPr>
        <p:spPr>
          <a:xfrm>
            <a:off x="329229" y="3106413"/>
            <a:ext cx="5780717" cy="2754600"/>
          </a:xfrm>
          <a:prstGeom prst="rect">
            <a:avLst/>
          </a:prstGeom>
          <a:noFill/>
          <a:ln>
            <a:solidFill>
              <a:srgbClr val="00B0F0"/>
            </a:solidFill>
          </a:ln>
        </p:spPr>
        <p:txBody>
          <a:bodyPr wrap="square" rtlCol="0">
            <a:spAutoFit/>
          </a:bodyPr>
          <a:lstStyle/>
          <a:p>
            <a:pPr>
              <a:spcBef>
                <a:spcPct val="50000"/>
              </a:spcBef>
            </a:pPr>
            <a:r>
              <a:rPr lang="sk-SK" dirty="0"/>
              <a:t>- </a:t>
            </a:r>
            <a:r>
              <a:rPr lang="sk-SK" sz="1600" dirty="0"/>
              <a:t>má výborné školské výsledky, prospech</a:t>
            </a:r>
          </a:p>
          <a:p>
            <a:pPr marL="285750" indent="-285750">
              <a:spcBef>
                <a:spcPct val="50000"/>
              </a:spcBef>
              <a:buFontTx/>
              <a:buChar char="-"/>
            </a:pPr>
            <a:r>
              <a:rPr lang="sk-SK" sz="1600" dirty="0" smtClean="0"/>
              <a:t>umiestňuje </a:t>
            </a:r>
            <a:r>
              <a:rPr lang="sk-SK" sz="1600" dirty="0"/>
              <a:t>sa v predmetových súťažiach (matematická olympiáda</a:t>
            </a:r>
            <a:r>
              <a:rPr lang="sk-SK" sz="1600" dirty="0" smtClean="0"/>
              <a:t>...)</a:t>
            </a:r>
          </a:p>
          <a:p>
            <a:pPr marL="285750" indent="-285750">
              <a:spcBef>
                <a:spcPct val="50000"/>
              </a:spcBef>
              <a:buFontTx/>
              <a:buChar char="-"/>
            </a:pPr>
            <a:r>
              <a:rPr lang="sk-SK" sz="1600" dirty="0"/>
              <a:t>dokáže prekonávať prekážky, preukazuje usilovnosť pri riešení náročných úloh</a:t>
            </a:r>
          </a:p>
          <a:p>
            <a:pPr marL="285750" indent="-285750">
              <a:spcBef>
                <a:spcPct val="50000"/>
              </a:spcBef>
              <a:buFontTx/>
              <a:buChar char="-"/>
            </a:pPr>
            <a:r>
              <a:rPr lang="sk-SK" sz="1600" dirty="0"/>
              <a:t>má priority zhodné s požiadavkami školy</a:t>
            </a:r>
            <a:endParaRPr lang="cs-CZ" sz="1600" dirty="0"/>
          </a:p>
          <a:p>
            <a:pPr marL="285750" indent="-285750">
              <a:spcBef>
                <a:spcPct val="50000"/>
              </a:spcBef>
              <a:buFontTx/>
              <a:buChar char="-"/>
            </a:pPr>
            <a:r>
              <a:rPr lang="en-US" sz="1600" dirty="0" err="1"/>
              <a:t>má</a:t>
            </a:r>
            <a:r>
              <a:rPr lang="en-US" sz="1600" dirty="0"/>
              <a:t> </a:t>
            </a:r>
            <a:r>
              <a:rPr lang="en-US" sz="1600" dirty="0" err="1"/>
              <a:t>zodpovedné</a:t>
            </a:r>
            <a:r>
              <a:rPr lang="en-US" sz="1600" dirty="0"/>
              <a:t> </a:t>
            </a:r>
            <a:r>
              <a:rPr lang="en-US" sz="1600" dirty="0" err="1"/>
              <a:t>správanie</a:t>
            </a:r>
            <a:r>
              <a:rPr lang="en-US" sz="1600" dirty="0"/>
              <a:t>, vie </a:t>
            </a:r>
            <a:r>
              <a:rPr lang="en-US" sz="1600" dirty="0" err="1"/>
              <a:t>sa</a:t>
            </a:r>
            <a:r>
              <a:rPr lang="en-US" sz="1600" dirty="0"/>
              <a:t> </a:t>
            </a:r>
            <a:r>
              <a:rPr lang="en-US" sz="1600" dirty="0" err="1"/>
              <a:t>prispôsobiť</a:t>
            </a:r>
            <a:r>
              <a:rPr lang="en-US" sz="1600" dirty="0"/>
              <a:t> systému</a:t>
            </a:r>
            <a:endParaRPr lang="cs-CZ" sz="1600" dirty="0"/>
          </a:p>
          <a:p>
            <a:pPr marL="285750" indent="-285750">
              <a:spcBef>
                <a:spcPct val="50000"/>
              </a:spcBef>
              <a:buFontTx/>
              <a:buChar char="-"/>
            </a:pPr>
            <a:endParaRPr lang="sk-SK" dirty="0"/>
          </a:p>
        </p:txBody>
      </p:sp>
      <p:sp>
        <p:nvSpPr>
          <p:cNvPr id="28" name="BlokTextu 27"/>
          <p:cNvSpPr txBox="1"/>
          <p:nvPr/>
        </p:nvSpPr>
        <p:spPr>
          <a:xfrm>
            <a:off x="6469692" y="3106413"/>
            <a:ext cx="5060515" cy="1200329"/>
          </a:xfrm>
          <a:prstGeom prst="rect">
            <a:avLst/>
          </a:prstGeom>
          <a:noFill/>
          <a:ln>
            <a:solidFill>
              <a:srgbClr val="00B0F0"/>
            </a:solidFill>
          </a:ln>
        </p:spPr>
        <p:txBody>
          <a:bodyPr wrap="square" rtlCol="0">
            <a:spAutoFit/>
          </a:bodyPr>
          <a:lstStyle/>
          <a:p>
            <a:pPr marL="285750" indent="-285750">
              <a:spcBef>
                <a:spcPct val="50000"/>
              </a:spcBef>
              <a:buFontTx/>
              <a:buChar char="-"/>
            </a:pPr>
            <a:r>
              <a:rPr lang="sk-SK" dirty="0" smtClean="0"/>
              <a:t>vysoko nadpriemerné intelektové schopnosti</a:t>
            </a:r>
          </a:p>
          <a:p>
            <a:pPr marL="285750" indent="-285750">
              <a:spcBef>
                <a:spcPct val="50000"/>
              </a:spcBef>
              <a:buFontTx/>
              <a:buChar char="-"/>
            </a:pPr>
            <a:r>
              <a:rPr lang="sk-SK" dirty="0" smtClean="0"/>
              <a:t>rizikový vývin osobnosti, zraniteľnosť</a:t>
            </a:r>
          </a:p>
          <a:p>
            <a:pPr marL="285750" indent="-285750">
              <a:spcBef>
                <a:spcPct val="50000"/>
              </a:spcBef>
              <a:buFontTx/>
              <a:buChar char="-"/>
            </a:pPr>
            <a:r>
              <a:rPr lang="sk-SK" dirty="0" smtClean="0"/>
              <a:t>môže/nemusí byť úspešný v škole</a:t>
            </a:r>
            <a:endParaRPr lang="sk-SK" dirty="0"/>
          </a:p>
        </p:txBody>
      </p:sp>
      <p:sp>
        <p:nvSpPr>
          <p:cNvPr id="29" name="BlokTextu 28"/>
          <p:cNvSpPr txBox="1"/>
          <p:nvPr/>
        </p:nvSpPr>
        <p:spPr>
          <a:xfrm>
            <a:off x="8217502" y="6858000"/>
            <a:ext cx="5060515" cy="815608"/>
          </a:xfrm>
          <a:prstGeom prst="rect">
            <a:avLst/>
          </a:prstGeom>
          <a:noFill/>
          <a:ln>
            <a:solidFill>
              <a:srgbClr val="00B0F0"/>
            </a:solidFill>
          </a:ln>
        </p:spPr>
        <p:txBody>
          <a:bodyPr wrap="square" rtlCol="0">
            <a:spAutoFit/>
          </a:bodyPr>
          <a:lstStyle/>
          <a:p>
            <a:pPr>
              <a:spcBef>
                <a:spcPct val="50000"/>
              </a:spcBef>
            </a:pPr>
            <a:r>
              <a:rPr lang="sk-SK" sz="2000" b="1" dirty="0" smtClean="0"/>
              <a:t> ENJOYS LEARNING BUT MAY HATE SCHOOL </a:t>
            </a:r>
          </a:p>
          <a:p>
            <a:pPr>
              <a:spcBef>
                <a:spcPct val="50000"/>
              </a:spcBef>
            </a:pPr>
            <a:r>
              <a:rPr lang="sk-SK" dirty="0" smtClean="0"/>
              <a:t>http://gleigh.tripod.com/brightvG.htm</a:t>
            </a:r>
            <a:endParaRPr lang="sk-SK" dirty="0"/>
          </a:p>
        </p:txBody>
      </p:sp>
      <p:sp>
        <p:nvSpPr>
          <p:cNvPr id="2" name="Usmiata tvár 1"/>
          <p:cNvSpPr/>
          <p:nvPr/>
        </p:nvSpPr>
        <p:spPr>
          <a:xfrm>
            <a:off x="11979057" y="6881652"/>
            <a:ext cx="212943" cy="229009"/>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b="1" spc="5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217487772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okTextu 3"/>
          <p:cNvSpPr txBox="1"/>
          <p:nvPr/>
        </p:nvSpPr>
        <p:spPr>
          <a:xfrm>
            <a:off x="1034482" y="1075661"/>
            <a:ext cx="3069275" cy="369332"/>
          </a:xfrm>
          <a:prstGeom prst="rect">
            <a:avLst/>
          </a:prstGeom>
          <a:noFill/>
          <a:ln>
            <a:solidFill>
              <a:schemeClr val="accent2"/>
            </a:solidFill>
          </a:ln>
        </p:spPr>
        <p:txBody>
          <a:bodyPr wrap="square" rtlCol="0">
            <a:spAutoFit/>
          </a:bodyPr>
          <a:lstStyle/>
          <a:p>
            <a:r>
              <a:rPr lang="sk-SK" dirty="0" smtClean="0"/>
              <a:t>Školsky úspešný/nadaný žiak</a:t>
            </a:r>
          </a:p>
        </p:txBody>
      </p:sp>
      <p:sp>
        <p:nvSpPr>
          <p:cNvPr id="5" name="BlokTextu 4"/>
          <p:cNvSpPr txBox="1"/>
          <p:nvPr/>
        </p:nvSpPr>
        <p:spPr>
          <a:xfrm>
            <a:off x="329229" y="1730009"/>
            <a:ext cx="5060515" cy="646331"/>
          </a:xfrm>
          <a:prstGeom prst="rect">
            <a:avLst/>
          </a:prstGeom>
          <a:noFill/>
          <a:ln>
            <a:solidFill>
              <a:srgbClr val="00B0F0"/>
            </a:solidFill>
          </a:ln>
        </p:spPr>
        <p:txBody>
          <a:bodyPr wrap="square" rtlCol="0">
            <a:spAutoFit/>
          </a:bodyPr>
          <a:lstStyle/>
          <a:p>
            <a:pPr>
              <a:spcBef>
                <a:spcPct val="50000"/>
              </a:spcBef>
            </a:pPr>
            <a:r>
              <a:rPr lang="sk-SK" dirty="0" smtClean="0"/>
              <a:t>silná motivácia byť úspešný a výkonný v škole, zameraný na dobré známky</a:t>
            </a:r>
            <a:endParaRPr lang="sk-SK" dirty="0"/>
          </a:p>
        </p:txBody>
      </p:sp>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5605" y="5757"/>
            <a:ext cx="5836395" cy="80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BlokTextu 15"/>
          <p:cNvSpPr txBox="1"/>
          <p:nvPr/>
        </p:nvSpPr>
        <p:spPr>
          <a:xfrm>
            <a:off x="7178032" y="1151068"/>
            <a:ext cx="2798482" cy="369332"/>
          </a:xfrm>
          <a:prstGeom prst="rect">
            <a:avLst/>
          </a:prstGeom>
          <a:noFill/>
          <a:ln>
            <a:solidFill>
              <a:schemeClr val="accent2"/>
            </a:solidFill>
          </a:ln>
        </p:spPr>
        <p:txBody>
          <a:bodyPr wrap="square" rtlCol="0">
            <a:spAutoFit/>
          </a:bodyPr>
          <a:lstStyle/>
          <a:p>
            <a:r>
              <a:rPr lang="sk-SK" dirty="0" smtClean="0"/>
              <a:t>Intelektovo nadaný žiak</a:t>
            </a:r>
          </a:p>
        </p:txBody>
      </p:sp>
      <p:sp>
        <p:nvSpPr>
          <p:cNvPr id="18" name="BlokTextu 17"/>
          <p:cNvSpPr txBox="1"/>
          <p:nvPr/>
        </p:nvSpPr>
        <p:spPr>
          <a:xfrm>
            <a:off x="6469880" y="1751724"/>
            <a:ext cx="4972833" cy="369332"/>
          </a:xfrm>
          <a:prstGeom prst="rect">
            <a:avLst/>
          </a:prstGeom>
          <a:noFill/>
          <a:ln>
            <a:solidFill>
              <a:srgbClr val="00B0F0"/>
            </a:solidFill>
          </a:ln>
        </p:spPr>
        <p:txBody>
          <a:bodyPr wrap="square" rtlCol="0">
            <a:spAutoFit/>
          </a:bodyPr>
          <a:lstStyle/>
          <a:p>
            <a:pPr>
              <a:spcBef>
                <a:spcPct val="50000"/>
              </a:spcBef>
            </a:pPr>
            <a:r>
              <a:rPr lang="sk-SK" dirty="0" smtClean="0"/>
              <a:t>silná motivácia učiť sa a rozširovať svoje poznatky</a:t>
            </a:r>
            <a:endParaRPr lang="sk-SK" dirty="0"/>
          </a:p>
        </p:txBody>
      </p:sp>
      <p:sp>
        <p:nvSpPr>
          <p:cNvPr id="27" name="BlokTextu 26"/>
          <p:cNvSpPr txBox="1"/>
          <p:nvPr/>
        </p:nvSpPr>
        <p:spPr>
          <a:xfrm>
            <a:off x="3876525" y="2595327"/>
            <a:ext cx="1513219" cy="369332"/>
          </a:xfrm>
          <a:prstGeom prst="rect">
            <a:avLst/>
          </a:prstGeom>
          <a:noFill/>
          <a:ln>
            <a:solidFill>
              <a:srgbClr val="00B0F0"/>
            </a:solidFill>
          </a:ln>
        </p:spPr>
        <p:txBody>
          <a:bodyPr wrap="square" rtlCol="0">
            <a:spAutoFit/>
          </a:bodyPr>
          <a:lstStyle/>
          <a:p>
            <a:pPr>
              <a:spcBef>
                <a:spcPct val="50000"/>
              </a:spcBef>
            </a:pPr>
            <a:r>
              <a:rPr lang="sk-SK" dirty="0" smtClean="0"/>
              <a:t>zaujíma sa </a:t>
            </a:r>
            <a:endParaRPr lang="cs-CZ" sz="1600" dirty="0"/>
          </a:p>
        </p:txBody>
      </p:sp>
      <p:sp>
        <p:nvSpPr>
          <p:cNvPr id="28" name="BlokTextu 27"/>
          <p:cNvSpPr txBox="1"/>
          <p:nvPr/>
        </p:nvSpPr>
        <p:spPr>
          <a:xfrm>
            <a:off x="6470533" y="2608974"/>
            <a:ext cx="1747810" cy="369332"/>
          </a:xfrm>
          <a:prstGeom prst="rect">
            <a:avLst/>
          </a:prstGeom>
          <a:noFill/>
          <a:ln>
            <a:solidFill>
              <a:srgbClr val="00B0F0"/>
            </a:solidFill>
          </a:ln>
        </p:spPr>
        <p:txBody>
          <a:bodyPr wrap="square" rtlCol="0">
            <a:spAutoFit/>
          </a:bodyPr>
          <a:lstStyle/>
          <a:p>
            <a:pPr>
              <a:spcBef>
                <a:spcPct val="50000"/>
              </a:spcBef>
            </a:pPr>
            <a:r>
              <a:rPr lang="sk-SK" dirty="0" smtClean="0"/>
              <a:t>je zvedavý</a:t>
            </a:r>
            <a:endParaRPr lang="sk-SK" dirty="0"/>
          </a:p>
        </p:txBody>
      </p:sp>
      <p:sp>
        <p:nvSpPr>
          <p:cNvPr id="29" name="BlokTextu 28"/>
          <p:cNvSpPr txBox="1"/>
          <p:nvPr/>
        </p:nvSpPr>
        <p:spPr>
          <a:xfrm>
            <a:off x="7131485" y="5961574"/>
            <a:ext cx="5060515" cy="815608"/>
          </a:xfrm>
          <a:prstGeom prst="rect">
            <a:avLst/>
          </a:prstGeom>
          <a:noFill/>
          <a:ln>
            <a:solidFill>
              <a:srgbClr val="00B0F0"/>
            </a:solidFill>
          </a:ln>
        </p:spPr>
        <p:txBody>
          <a:bodyPr wrap="square" rtlCol="0">
            <a:spAutoFit/>
          </a:bodyPr>
          <a:lstStyle/>
          <a:p>
            <a:pPr>
              <a:spcBef>
                <a:spcPct val="50000"/>
              </a:spcBef>
            </a:pPr>
            <a:r>
              <a:rPr lang="sk-SK" sz="2000" b="1" dirty="0" smtClean="0"/>
              <a:t> ENJOYS LEARNING BUT MAY HATE SCHOOL </a:t>
            </a:r>
          </a:p>
          <a:p>
            <a:pPr>
              <a:spcBef>
                <a:spcPct val="50000"/>
              </a:spcBef>
            </a:pPr>
            <a:r>
              <a:rPr lang="sk-SK" dirty="0" smtClean="0"/>
              <a:t>http://gleigh.tripod.com/brightvG.htm</a:t>
            </a:r>
            <a:endParaRPr lang="sk-SK" dirty="0"/>
          </a:p>
        </p:txBody>
      </p:sp>
      <p:sp>
        <p:nvSpPr>
          <p:cNvPr id="2" name="Usmiata tvár 1"/>
          <p:cNvSpPr/>
          <p:nvPr/>
        </p:nvSpPr>
        <p:spPr>
          <a:xfrm>
            <a:off x="11869875" y="6013884"/>
            <a:ext cx="212943" cy="229009"/>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b="1" spc="5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2" name="BlokTextu 11"/>
          <p:cNvSpPr txBox="1"/>
          <p:nvPr/>
        </p:nvSpPr>
        <p:spPr>
          <a:xfrm>
            <a:off x="3862877" y="3113942"/>
            <a:ext cx="1513219" cy="369332"/>
          </a:xfrm>
          <a:prstGeom prst="rect">
            <a:avLst/>
          </a:prstGeom>
          <a:noFill/>
          <a:ln>
            <a:solidFill>
              <a:srgbClr val="00B0F0"/>
            </a:solidFill>
          </a:ln>
        </p:spPr>
        <p:txBody>
          <a:bodyPr wrap="square" rtlCol="0">
            <a:spAutoFit/>
          </a:bodyPr>
          <a:lstStyle/>
          <a:p>
            <a:pPr>
              <a:spcBef>
                <a:spcPct val="50000"/>
              </a:spcBef>
            </a:pPr>
            <a:r>
              <a:rPr lang="sk-SK" dirty="0" smtClean="0"/>
              <a:t>je pozorný</a:t>
            </a:r>
            <a:endParaRPr lang="cs-CZ" sz="1600" dirty="0"/>
          </a:p>
        </p:txBody>
      </p:sp>
      <p:sp>
        <p:nvSpPr>
          <p:cNvPr id="13" name="BlokTextu 12"/>
          <p:cNvSpPr txBox="1"/>
          <p:nvPr/>
        </p:nvSpPr>
        <p:spPr>
          <a:xfrm>
            <a:off x="6470531" y="3113942"/>
            <a:ext cx="3138333" cy="369332"/>
          </a:xfrm>
          <a:prstGeom prst="rect">
            <a:avLst/>
          </a:prstGeom>
          <a:noFill/>
          <a:ln>
            <a:solidFill>
              <a:srgbClr val="00B0F0"/>
            </a:solidFill>
          </a:ln>
        </p:spPr>
        <p:txBody>
          <a:bodyPr wrap="square" rtlCol="0">
            <a:spAutoFit/>
          </a:bodyPr>
          <a:lstStyle/>
          <a:p>
            <a:pPr>
              <a:spcBef>
                <a:spcPct val="50000"/>
              </a:spcBef>
            </a:pPr>
            <a:r>
              <a:rPr lang="sk-SK" dirty="0" smtClean="0"/>
              <a:t>mentálne sa zapája selektívne</a:t>
            </a:r>
            <a:endParaRPr lang="sk-SK" dirty="0"/>
          </a:p>
        </p:txBody>
      </p:sp>
      <p:sp>
        <p:nvSpPr>
          <p:cNvPr id="14" name="BlokTextu 13"/>
          <p:cNvSpPr txBox="1"/>
          <p:nvPr/>
        </p:nvSpPr>
        <p:spPr>
          <a:xfrm>
            <a:off x="2320119" y="3618909"/>
            <a:ext cx="3069625" cy="369332"/>
          </a:xfrm>
          <a:prstGeom prst="rect">
            <a:avLst/>
          </a:prstGeom>
          <a:noFill/>
          <a:ln>
            <a:solidFill>
              <a:srgbClr val="00B0F0"/>
            </a:solidFill>
          </a:ln>
        </p:spPr>
        <p:txBody>
          <a:bodyPr wrap="square" rtlCol="0">
            <a:spAutoFit/>
          </a:bodyPr>
          <a:lstStyle/>
          <a:p>
            <a:pPr>
              <a:spcBef>
                <a:spcPct val="50000"/>
              </a:spcBef>
            </a:pPr>
            <a:r>
              <a:rPr lang="sk-SK" dirty="0" smtClean="0"/>
              <a:t>ťažko pracuje aby bol úspešný</a:t>
            </a:r>
            <a:endParaRPr lang="cs-CZ" sz="1600" dirty="0"/>
          </a:p>
        </p:txBody>
      </p:sp>
      <p:sp>
        <p:nvSpPr>
          <p:cNvPr id="15" name="BlokTextu 14"/>
          <p:cNvSpPr txBox="1"/>
          <p:nvPr/>
        </p:nvSpPr>
        <p:spPr>
          <a:xfrm>
            <a:off x="1937982" y="4137524"/>
            <a:ext cx="3438115" cy="369332"/>
          </a:xfrm>
          <a:prstGeom prst="rect">
            <a:avLst/>
          </a:prstGeom>
          <a:noFill/>
          <a:ln>
            <a:solidFill>
              <a:srgbClr val="00B0F0"/>
            </a:solidFill>
          </a:ln>
        </p:spPr>
        <p:txBody>
          <a:bodyPr wrap="square" rtlCol="0">
            <a:spAutoFit/>
          </a:bodyPr>
          <a:lstStyle/>
          <a:p>
            <a:pPr>
              <a:spcBef>
                <a:spcPct val="50000"/>
              </a:spcBef>
            </a:pPr>
            <a:r>
              <a:rPr lang="sk-SK" dirty="0" smtClean="0"/>
              <a:t>vo vzťahoch obľubuje rovesníkov</a:t>
            </a:r>
            <a:endParaRPr lang="cs-CZ" sz="1600" dirty="0"/>
          </a:p>
        </p:txBody>
      </p:sp>
      <p:sp>
        <p:nvSpPr>
          <p:cNvPr id="17" name="BlokTextu 16"/>
          <p:cNvSpPr txBox="1"/>
          <p:nvPr/>
        </p:nvSpPr>
        <p:spPr>
          <a:xfrm>
            <a:off x="6497736" y="3591613"/>
            <a:ext cx="1910126" cy="369332"/>
          </a:xfrm>
          <a:prstGeom prst="rect">
            <a:avLst/>
          </a:prstGeom>
          <a:noFill/>
          <a:ln>
            <a:solidFill>
              <a:srgbClr val="00B0F0"/>
            </a:solidFill>
          </a:ln>
        </p:spPr>
        <p:txBody>
          <a:bodyPr wrap="square" rtlCol="0">
            <a:spAutoFit/>
          </a:bodyPr>
          <a:lstStyle/>
          <a:p>
            <a:pPr>
              <a:spcBef>
                <a:spcPct val="50000"/>
              </a:spcBef>
            </a:pPr>
            <a:r>
              <a:rPr lang="sk-SK" dirty="0" smtClean="0"/>
              <a:t>VIE bez námahy</a:t>
            </a:r>
            <a:endParaRPr lang="cs-CZ" sz="1600" dirty="0"/>
          </a:p>
        </p:txBody>
      </p:sp>
      <p:sp>
        <p:nvSpPr>
          <p:cNvPr id="19" name="BlokTextu 18"/>
          <p:cNvSpPr txBox="1"/>
          <p:nvPr/>
        </p:nvSpPr>
        <p:spPr>
          <a:xfrm>
            <a:off x="6484088" y="4110228"/>
            <a:ext cx="4039177" cy="369332"/>
          </a:xfrm>
          <a:prstGeom prst="rect">
            <a:avLst/>
          </a:prstGeom>
          <a:noFill/>
          <a:ln>
            <a:solidFill>
              <a:srgbClr val="00B0F0"/>
            </a:solidFill>
          </a:ln>
        </p:spPr>
        <p:txBody>
          <a:bodyPr wrap="square" rtlCol="0">
            <a:spAutoFit/>
          </a:bodyPr>
          <a:lstStyle/>
          <a:p>
            <a:pPr>
              <a:spcBef>
                <a:spcPct val="50000"/>
              </a:spcBef>
            </a:pPr>
            <a:r>
              <a:rPr lang="sk-SK" dirty="0" smtClean="0"/>
              <a:t>obľubuje intelektuálnych spoločníkov</a:t>
            </a:r>
            <a:endParaRPr lang="cs-CZ" sz="1600" dirty="0"/>
          </a:p>
        </p:txBody>
      </p:sp>
      <p:sp>
        <p:nvSpPr>
          <p:cNvPr id="20" name="BlokTextu 19"/>
          <p:cNvSpPr txBox="1"/>
          <p:nvPr/>
        </p:nvSpPr>
        <p:spPr>
          <a:xfrm>
            <a:off x="3466530" y="5383105"/>
            <a:ext cx="1909566" cy="369332"/>
          </a:xfrm>
          <a:prstGeom prst="rect">
            <a:avLst/>
          </a:prstGeom>
          <a:noFill/>
          <a:ln>
            <a:solidFill>
              <a:srgbClr val="00B0F0"/>
            </a:solidFill>
          </a:ln>
        </p:spPr>
        <p:txBody>
          <a:bodyPr wrap="square" rtlCol="0">
            <a:spAutoFit/>
          </a:bodyPr>
          <a:lstStyle/>
          <a:p>
            <a:pPr>
              <a:spcBef>
                <a:spcPct val="50000"/>
              </a:spcBef>
            </a:pPr>
            <a:r>
              <a:rPr lang="sk-SK" dirty="0" smtClean="0"/>
              <a:t>rád sa učí v škole</a:t>
            </a:r>
            <a:endParaRPr lang="cs-CZ" sz="1600" dirty="0"/>
          </a:p>
        </p:txBody>
      </p:sp>
      <p:sp>
        <p:nvSpPr>
          <p:cNvPr id="21" name="BlokTextu 20"/>
          <p:cNvSpPr txBox="1"/>
          <p:nvPr/>
        </p:nvSpPr>
        <p:spPr>
          <a:xfrm>
            <a:off x="0" y="6242893"/>
            <a:ext cx="4735773" cy="646331"/>
          </a:xfrm>
          <a:prstGeom prst="rect">
            <a:avLst/>
          </a:prstGeom>
          <a:noFill/>
          <a:ln>
            <a:solidFill>
              <a:srgbClr val="00B0F0"/>
            </a:solidFill>
          </a:ln>
        </p:spPr>
        <p:txBody>
          <a:bodyPr wrap="square" rtlCol="0">
            <a:spAutoFit/>
          </a:bodyPr>
          <a:lstStyle/>
          <a:p>
            <a:pPr>
              <a:spcBef>
                <a:spcPct val="50000"/>
              </a:spcBef>
            </a:pPr>
            <a:r>
              <a:rPr lang="sk-SK" sz="1200" dirty="0"/>
              <a:t>https://www.westminsterpublicschools.org/cms/lib03/CO01001133/Centricity/Domain/21/Bertie%20Kingore.%20High%20Achiever.Gifted%20.Creative.pdf</a:t>
            </a:r>
            <a:endParaRPr lang="cs-CZ" sz="1200" dirty="0"/>
          </a:p>
        </p:txBody>
      </p:sp>
      <p:sp>
        <p:nvSpPr>
          <p:cNvPr id="22" name="BlokTextu 21"/>
          <p:cNvSpPr txBox="1"/>
          <p:nvPr/>
        </p:nvSpPr>
        <p:spPr>
          <a:xfrm>
            <a:off x="6497736" y="5373392"/>
            <a:ext cx="3001948" cy="369332"/>
          </a:xfrm>
          <a:prstGeom prst="rect">
            <a:avLst/>
          </a:prstGeom>
          <a:noFill/>
          <a:ln>
            <a:solidFill>
              <a:srgbClr val="00B0F0"/>
            </a:solidFill>
          </a:ln>
        </p:spPr>
        <p:txBody>
          <a:bodyPr wrap="square" rtlCol="0">
            <a:spAutoFit/>
          </a:bodyPr>
          <a:lstStyle/>
          <a:p>
            <a:pPr>
              <a:spcBef>
                <a:spcPct val="50000"/>
              </a:spcBef>
            </a:pPr>
            <a:r>
              <a:rPr lang="sk-SK" dirty="0" smtClean="0"/>
              <a:t>rád si riadi svoje učenie sám</a:t>
            </a:r>
            <a:endParaRPr lang="cs-CZ" sz="1600" dirty="0"/>
          </a:p>
        </p:txBody>
      </p:sp>
      <p:sp>
        <p:nvSpPr>
          <p:cNvPr id="23" name="BlokTextu 22"/>
          <p:cNvSpPr txBox="1"/>
          <p:nvPr/>
        </p:nvSpPr>
        <p:spPr>
          <a:xfrm>
            <a:off x="3152633" y="4728013"/>
            <a:ext cx="2209815" cy="369332"/>
          </a:xfrm>
          <a:prstGeom prst="rect">
            <a:avLst/>
          </a:prstGeom>
          <a:noFill/>
          <a:ln>
            <a:solidFill>
              <a:srgbClr val="00B0F0"/>
            </a:solidFill>
          </a:ln>
        </p:spPr>
        <p:txBody>
          <a:bodyPr wrap="square" rtlCol="0">
            <a:spAutoFit/>
          </a:bodyPr>
          <a:lstStyle/>
          <a:p>
            <a:pPr>
              <a:spcBef>
                <a:spcPct val="50000"/>
              </a:spcBef>
            </a:pPr>
            <a:r>
              <a:rPr lang="sk-SK" dirty="0" smtClean="0"/>
              <a:t>má výborné známky</a:t>
            </a:r>
            <a:endParaRPr lang="cs-CZ" sz="1600" dirty="0"/>
          </a:p>
        </p:txBody>
      </p:sp>
      <p:sp>
        <p:nvSpPr>
          <p:cNvPr id="24" name="BlokTextu 23"/>
          <p:cNvSpPr txBox="1"/>
          <p:nvPr/>
        </p:nvSpPr>
        <p:spPr>
          <a:xfrm>
            <a:off x="6469880" y="4741660"/>
            <a:ext cx="4326340" cy="369332"/>
          </a:xfrm>
          <a:prstGeom prst="rect">
            <a:avLst/>
          </a:prstGeom>
          <a:noFill/>
          <a:ln>
            <a:solidFill>
              <a:srgbClr val="00B0F0"/>
            </a:solidFill>
          </a:ln>
        </p:spPr>
        <p:txBody>
          <a:bodyPr wrap="square" rtlCol="0">
            <a:spAutoFit/>
          </a:bodyPr>
          <a:lstStyle/>
          <a:p>
            <a:pPr>
              <a:spcBef>
                <a:spcPct val="50000"/>
              </a:spcBef>
            </a:pPr>
            <a:r>
              <a:rPr lang="sk-SK" dirty="0" smtClean="0"/>
              <a:t>známky nie sú to, čo ho motivuje pre učenie</a:t>
            </a:r>
            <a:endParaRPr lang="cs-CZ" sz="1600" dirty="0"/>
          </a:p>
        </p:txBody>
      </p:sp>
    </p:spTree>
    <p:extLst>
      <p:ext uri="{BB962C8B-B14F-4D97-AF65-F5344CB8AC3E}">
        <p14:creationId xmlns:p14="http://schemas.microsoft.com/office/powerpoint/2010/main" val="82854663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5605" y="6441"/>
            <a:ext cx="5836395" cy="80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bdĺžnik 8"/>
          <p:cNvSpPr/>
          <p:nvPr/>
        </p:nvSpPr>
        <p:spPr>
          <a:xfrm>
            <a:off x="703371" y="1125389"/>
            <a:ext cx="5652234" cy="410882"/>
          </a:xfrm>
          <a:prstGeom prst="rect">
            <a:avLst/>
          </a:prstGeom>
          <a:ln>
            <a:solidFill>
              <a:srgbClr val="00B0F0"/>
            </a:solidFill>
          </a:ln>
        </p:spPr>
        <p:txBody>
          <a:bodyPr wrap="square">
            <a:spAutoFit/>
          </a:bodyPr>
          <a:lstStyle/>
          <a:p>
            <a:pPr>
              <a:lnSpc>
                <a:spcPct val="115000"/>
              </a:lnSpc>
              <a:spcAft>
                <a:spcPts val="0"/>
              </a:spcAft>
            </a:pPr>
            <a:r>
              <a:rPr lang="sk-SK"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Termiti – vysoké nadanie – rôzne profesionálne kariéry</a:t>
            </a:r>
            <a:endParaRPr lang="sk-SK"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Obdĺžnik 9"/>
          <p:cNvSpPr/>
          <p:nvPr/>
        </p:nvSpPr>
        <p:spPr>
          <a:xfrm>
            <a:off x="1395156" y="1848482"/>
            <a:ext cx="4960449" cy="410882"/>
          </a:xfrm>
          <a:prstGeom prst="rect">
            <a:avLst/>
          </a:prstGeom>
          <a:ln>
            <a:solidFill>
              <a:srgbClr val="00B0F0"/>
            </a:solidFill>
          </a:ln>
        </p:spPr>
        <p:txBody>
          <a:bodyPr wrap="square">
            <a:spAutoFit/>
          </a:bodyPr>
          <a:lstStyle/>
          <a:p>
            <a:pPr>
              <a:lnSpc>
                <a:spcPct val="115000"/>
              </a:lnSpc>
              <a:spcAft>
                <a:spcPts val="0"/>
              </a:spcAft>
            </a:pPr>
            <a:r>
              <a:rPr lang="sk-SK" dirty="0" err="1"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Wiliam</a:t>
            </a:r>
            <a:r>
              <a:rPr lang="sk-SK"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sk-SK" dirty="0" err="1"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Shockley</a:t>
            </a:r>
            <a:r>
              <a:rPr lang="sk-SK"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 Nobelova cena  za fyziku 1970</a:t>
            </a:r>
            <a:endParaRPr lang="sk-SK"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Obdĺžnik 11"/>
          <p:cNvSpPr/>
          <p:nvPr/>
        </p:nvSpPr>
        <p:spPr>
          <a:xfrm>
            <a:off x="4372716" y="2811328"/>
            <a:ext cx="3317856" cy="410882"/>
          </a:xfrm>
          <a:prstGeom prst="rect">
            <a:avLst/>
          </a:prstGeom>
          <a:ln w="19050">
            <a:solidFill>
              <a:srgbClr val="00B0F0"/>
            </a:solidFill>
          </a:ln>
        </p:spPr>
        <p:txBody>
          <a:bodyPr wrap="square">
            <a:spAutoFit/>
          </a:bodyPr>
          <a:lstStyle/>
          <a:p>
            <a:pPr>
              <a:lnSpc>
                <a:spcPct val="115000"/>
              </a:lnSpc>
              <a:spcAft>
                <a:spcPts val="0"/>
              </a:spcAft>
            </a:pPr>
            <a:r>
              <a:rPr lang="sk-SK"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kognitívne nadanie a osobnosť</a:t>
            </a:r>
            <a:endParaRPr lang="sk-SK"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Obdĺžnik 12"/>
          <p:cNvSpPr/>
          <p:nvPr/>
        </p:nvSpPr>
        <p:spPr>
          <a:xfrm>
            <a:off x="1047361" y="5725817"/>
            <a:ext cx="9968567" cy="729430"/>
          </a:xfrm>
          <a:prstGeom prst="rect">
            <a:avLst/>
          </a:prstGeom>
          <a:ln w="38100">
            <a:solidFill>
              <a:srgbClr val="00B0F0"/>
            </a:solidFill>
          </a:ln>
        </p:spPr>
        <p:txBody>
          <a:bodyPr wrap="square">
            <a:spAutoFit/>
          </a:bodyPr>
          <a:lstStyle/>
          <a:p>
            <a:pPr>
              <a:lnSpc>
                <a:spcPct val="115000"/>
              </a:lnSpc>
              <a:spcAft>
                <a:spcPts val="0"/>
              </a:spcAft>
            </a:pPr>
            <a:r>
              <a:rPr lang="sk-SK"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Ak škola vytvorí podmienky pre posilnenie osobnosti, jedinec dokáže v dospelosti efektívne uplatniť (aj) svoje nadanie. V opačnom prípade môže byť osobnosť prekážkou v realizácii nadania. </a:t>
            </a:r>
            <a:endParaRPr lang="sk-SK"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Related image">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10496" y="2713867"/>
            <a:ext cx="2726611" cy="2666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27765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ĺžnik 2"/>
          <p:cNvSpPr/>
          <p:nvPr/>
        </p:nvSpPr>
        <p:spPr>
          <a:xfrm>
            <a:off x="13236624" y="2164856"/>
            <a:ext cx="4572000" cy="3139321"/>
          </a:xfrm>
          <a:prstGeom prst="rect">
            <a:avLst/>
          </a:prstGeom>
        </p:spPr>
        <p:txBody>
          <a:bodyPr>
            <a:spAutoFit/>
          </a:bodyPr>
          <a:lstStyle/>
          <a:p>
            <a:r>
              <a:rPr lang="sk-SK" dirty="0" err="1"/>
              <a:t>Academic</a:t>
            </a:r>
            <a:r>
              <a:rPr lang="sk-SK" dirty="0"/>
              <a:t> and </a:t>
            </a:r>
            <a:r>
              <a:rPr lang="sk-SK" dirty="0" err="1"/>
              <a:t>personal</a:t>
            </a:r>
            <a:r>
              <a:rPr lang="sk-SK" dirty="0"/>
              <a:t> </a:t>
            </a:r>
            <a:r>
              <a:rPr lang="sk-SK" dirty="0" err="1"/>
              <a:t>success</a:t>
            </a:r>
            <a:r>
              <a:rPr lang="sk-SK" dirty="0"/>
              <a:t> </a:t>
            </a:r>
            <a:r>
              <a:rPr lang="sk-SK" dirty="0" err="1"/>
              <a:t>depend</a:t>
            </a:r>
            <a:r>
              <a:rPr lang="sk-SK" dirty="0"/>
              <a:t> more on </a:t>
            </a:r>
            <a:r>
              <a:rPr lang="sk-SK" dirty="0" err="1"/>
              <a:t>normal</a:t>
            </a:r>
            <a:r>
              <a:rPr lang="sk-SK" dirty="0"/>
              <a:t> </a:t>
            </a:r>
            <a:r>
              <a:rPr lang="sk-SK" dirty="0" err="1"/>
              <a:t>social</a:t>
            </a:r>
            <a:r>
              <a:rPr lang="sk-SK" dirty="0"/>
              <a:t> and </a:t>
            </a:r>
            <a:r>
              <a:rPr lang="sk-SK" dirty="0" err="1"/>
              <a:t>emotional</a:t>
            </a:r>
            <a:r>
              <a:rPr lang="sk-SK" dirty="0"/>
              <a:t> </a:t>
            </a:r>
            <a:r>
              <a:rPr lang="sk-SK" dirty="0" err="1"/>
              <a:t>development</a:t>
            </a:r>
            <a:r>
              <a:rPr lang="sk-SK" dirty="0"/>
              <a:t> </a:t>
            </a:r>
            <a:r>
              <a:rPr lang="sk-SK" dirty="0" err="1"/>
              <a:t>than</a:t>
            </a:r>
            <a:r>
              <a:rPr lang="sk-SK" dirty="0"/>
              <a:t> on curriculum. </a:t>
            </a:r>
            <a:r>
              <a:rPr lang="sk-SK" dirty="0" err="1"/>
              <a:t>Effective</a:t>
            </a:r>
            <a:r>
              <a:rPr lang="sk-SK" dirty="0"/>
              <a:t> </a:t>
            </a:r>
            <a:r>
              <a:rPr lang="sk-SK" dirty="0" err="1"/>
              <a:t>personal</a:t>
            </a:r>
            <a:r>
              <a:rPr lang="sk-SK" dirty="0"/>
              <a:t> </a:t>
            </a:r>
            <a:r>
              <a:rPr lang="sk-SK" dirty="0" err="1"/>
              <a:t>habits</a:t>
            </a:r>
            <a:r>
              <a:rPr lang="sk-SK" dirty="0"/>
              <a:t>, </a:t>
            </a:r>
            <a:r>
              <a:rPr lang="sk-SK" dirty="0" err="1"/>
              <a:t>good</a:t>
            </a:r>
            <a:r>
              <a:rPr lang="sk-SK" dirty="0"/>
              <a:t> </a:t>
            </a:r>
            <a:r>
              <a:rPr lang="sk-SK" dirty="0" err="1"/>
              <a:t>attitudes</a:t>
            </a:r>
            <a:r>
              <a:rPr lang="sk-SK" dirty="0"/>
              <a:t>, </a:t>
            </a:r>
            <a:r>
              <a:rPr lang="sk-SK" dirty="0" err="1"/>
              <a:t>social</a:t>
            </a:r>
            <a:r>
              <a:rPr lang="sk-SK" dirty="0"/>
              <a:t> </a:t>
            </a:r>
            <a:r>
              <a:rPr lang="sk-SK" dirty="0" err="1"/>
              <a:t>competence</a:t>
            </a:r>
            <a:r>
              <a:rPr lang="sk-SK" dirty="0"/>
              <a:t> and </a:t>
            </a:r>
            <a:r>
              <a:rPr lang="sk-SK" dirty="0" err="1"/>
              <a:t>emotional</a:t>
            </a:r>
            <a:r>
              <a:rPr lang="sk-SK" dirty="0"/>
              <a:t> stability </a:t>
            </a:r>
            <a:r>
              <a:rPr lang="sk-SK" dirty="0" err="1"/>
              <a:t>all</a:t>
            </a:r>
            <a:r>
              <a:rPr lang="sk-SK" dirty="0"/>
              <a:t> </a:t>
            </a:r>
            <a:r>
              <a:rPr lang="sk-SK" dirty="0" err="1"/>
              <a:t>depend</a:t>
            </a:r>
            <a:r>
              <a:rPr lang="sk-SK" dirty="0"/>
              <a:t> on </a:t>
            </a:r>
            <a:r>
              <a:rPr lang="sk-SK" dirty="0" err="1"/>
              <a:t>social</a:t>
            </a:r>
            <a:r>
              <a:rPr lang="sk-SK" dirty="0"/>
              <a:t> and </a:t>
            </a:r>
            <a:r>
              <a:rPr lang="sk-SK" dirty="0" err="1"/>
              <a:t>emotional</a:t>
            </a:r>
            <a:r>
              <a:rPr lang="sk-SK" dirty="0"/>
              <a:t> </a:t>
            </a:r>
            <a:r>
              <a:rPr lang="sk-SK" dirty="0" err="1"/>
              <a:t>learning</a:t>
            </a:r>
            <a:r>
              <a:rPr lang="sk-SK" dirty="0"/>
              <a:t> </a:t>
            </a:r>
            <a:r>
              <a:rPr lang="sk-SK" dirty="0" err="1"/>
              <a:t>and</a:t>
            </a:r>
            <a:r>
              <a:rPr lang="sk-SK" dirty="0"/>
              <a:t> </a:t>
            </a:r>
            <a:r>
              <a:rPr lang="sk-SK" dirty="0" err="1"/>
              <a:t>maturation</a:t>
            </a:r>
            <a:r>
              <a:rPr lang="sk-SK" dirty="0"/>
              <a:t>. </a:t>
            </a:r>
            <a:r>
              <a:rPr lang="sk-SK" dirty="0" err="1"/>
              <a:t>If</a:t>
            </a:r>
            <a:r>
              <a:rPr lang="sk-SK" dirty="0"/>
              <a:t> </a:t>
            </a:r>
            <a:r>
              <a:rPr lang="sk-SK" dirty="0" err="1"/>
              <a:t>normal</a:t>
            </a:r>
            <a:r>
              <a:rPr lang="sk-SK" dirty="0"/>
              <a:t> </a:t>
            </a:r>
            <a:r>
              <a:rPr lang="sk-SK" dirty="0" err="1"/>
              <a:t>social</a:t>
            </a:r>
            <a:r>
              <a:rPr lang="sk-SK" dirty="0"/>
              <a:t> and </a:t>
            </a:r>
            <a:r>
              <a:rPr lang="sk-SK" dirty="0" err="1"/>
              <a:t>emotional</a:t>
            </a:r>
            <a:r>
              <a:rPr lang="sk-SK" dirty="0"/>
              <a:t> </a:t>
            </a:r>
            <a:r>
              <a:rPr lang="sk-SK" dirty="0" err="1"/>
              <a:t>developmental</a:t>
            </a:r>
            <a:r>
              <a:rPr lang="sk-SK" dirty="0"/>
              <a:t> </a:t>
            </a:r>
            <a:r>
              <a:rPr lang="sk-SK" dirty="0" err="1"/>
              <a:t>tasks</a:t>
            </a:r>
            <a:r>
              <a:rPr lang="sk-SK" dirty="0"/>
              <a:t> are </a:t>
            </a:r>
            <a:r>
              <a:rPr lang="sk-SK" dirty="0" err="1"/>
              <a:t>not</a:t>
            </a:r>
            <a:r>
              <a:rPr lang="sk-SK" dirty="0"/>
              <a:t> </a:t>
            </a:r>
            <a:r>
              <a:rPr lang="sk-SK" dirty="0" err="1"/>
              <a:t>accomplished</a:t>
            </a:r>
            <a:r>
              <a:rPr lang="sk-SK" dirty="0"/>
              <a:t>, </a:t>
            </a:r>
            <a:r>
              <a:rPr lang="sk-SK" dirty="0" err="1"/>
              <a:t>the</a:t>
            </a:r>
            <a:r>
              <a:rPr lang="sk-SK" dirty="0"/>
              <a:t> </a:t>
            </a:r>
            <a:r>
              <a:rPr lang="sk-SK" dirty="0" err="1"/>
              <a:t>best</a:t>
            </a:r>
            <a:r>
              <a:rPr lang="sk-SK" dirty="0"/>
              <a:t> curriculum in </a:t>
            </a:r>
            <a:r>
              <a:rPr lang="sk-SK" dirty="0" err="1"/>
              <a:t>the</a:t>
            </a:r>
            <a:r>
              <a:rPr lang="sk-SK" dirty="0"/>
              <a:t> </a:t>
            </a:r>
            <a:r>
              <a:rPr lang="sk-SK" dirty="0" err="1"/>
              <a:t>world</a:t>
            </a:r>
            <a:r>
              <a:rPr lang="sk-SK" dirty="0"/>
              <a:t> </a:t>
            </a:r>
            <a:r>
              <a:rPr lang="sk-SK" dirty="0" err="1"/>
              <a:t>will</a:t>
            </a:r>
            <a:r>
              <a:rPr lang="sk-SK" dirty="0"/>
              <a:t> </a:t>
            </a:r>
            <a:r>
              <a:rPr lang="sk-SK" dirty="0" err="1"/>
              <a:t>not</a:t>
            </a:r>
            <a:r>
              <a:rPr lang="sk-SK" dirty="0"/>
              <a:t> </a:t>
            </a:r>
            <a:r>
              <a:rPr lang="sk-SK" dirty="0" err="1"/>
              <a:t>make</a:t>
            </a:r>
            <a:r>
              <a:rPr lang="sk-SK" dirty="0"/>
              <a:t> </a:t>
            </a:r>
            <a:r>
              <a:rPr lang="sk-SK" dirty="0" err="1"/>
              <a:t>up</a:t>
            </a:r>
            <a:r>
              <a:rPr lang="sk-SK" dirty="0"/>
              <a:t> </a:t>
            </a:r>
            <a:r>
              <a:rPr lang="sk-SK" dirty="0" err="1"/>
              <a:t>for</a:t>
            </a:r>
            <a:r>
              <a:rPr lang="sk-SK" dirty="0"/>
              <a:t> </a:t>
            </a:r>
            <a:r>
              <a:rPr lang="sk-SK" dirty="0" err="1"/>
              <a:t>the</a:t>
            </a:r>
            <a:r>
              <a:rPr lang="sk-SK" dirty="0"/>
              <a:t> </a:t>
            </a:r>
            <a:r>
              <a:rPr lang="sk-SK" dirty="0" err="1"/>
              <a:t>resulting</a:t>
            </a:r>
            <a:r>
              <a:rPr lang="sk-SK" dirty="0"/>
              <a:t> </a:t>
            </a:r>
            <a:r>
              <a:rPr lang="sk-SK" dirty="0" err="1"/>
              <a:t>handicaps</a:t>
            </a:r>
            <a:r>
              <a:rPr lang="sk-SK" dirty="0"/>
              <a:t>.</a:t>
            </a:r>
            <a:endParaRPr lang="en-US" dirty="0"/>
          </a:p>
          <a:p>
            <a:r>
              <a:rPr lang="sk-SK" dirty="0"/>
              <a:t> </a:t>
            </a:r>
            <a:endParaRPr lang="en-US" dirty="0"/>
          </a:p>
        </p:txBody>
      </p:sp>
      <p:sp>
        <p:nvSpPr>
          <p:cNvPr id="4" name="Obdĺžnik 3"/>
          <p:cNvSpPr/>
          <p:nvPr/>
        </p:nvSpPr>
        <p:spPr>
          <a:xfrm>
            <a:off x="1155032" y="1550832"/>
            <a:ext cx="9160042" cy="4431983"/>
          </a:xfrm>
          <a:prstGeom prst="rect">
            <a:avLst/>
          </a:prstGeom>
          <a:ln>
            <a:solidFill>
              <a:srgbClr val="00B0F0"/>
            </a:solidFill>
          </a:ln>
        </p:spPr>
        <p:txBody>
          <a:bodyPr wrap="square">
            <a:spAutoFit/>
          </a:bodyPr>
          <a:lstStyle/>
          <a:p>
            <a:r>
              <a:rPr lang="sk-SK" sz="2400" dirty="0"/>
              <a:t>Akademický a osobný úspech závisí viac na normálnom sociálnom a emocionálnom rozvíjaní ako na obsahu vzdelávania. </a:t>
            </a:r>
          </a:p>
          <a:p>
            <a:r>
              <a:rPr lang="sk-SK" sz="2400" dirty="0"/>
              <a:t>Efektívne personálne návyky, dobré postoje, sociálne kompetencie a emocionálna stabilita – všetky závisia na sociálnom a emocionálnom učení a zrení. </a:t>
            </a:r>
          </a:p>
          <a:p>
            <a:endParaRPr lang="sk-SK" sz="2400" dirty="0"/>
          </a:p>
          <a:p>
            <a:r>
              <a:rPr lang="sk-SK" sz="2400" b="1" dirty="0"/>
              <a:t>Ak normálne sociálne a emocionálne vývinové míľniky nie sú dosiahnuté, ani najlepšie </a:t>
            </a:r>
            <a:r>
              <a:rPr lang="sk-SK" sz="2400" b="1" dirty="0" err="1"/>
              <a:t>kurikulum</a:t>
            </a:r>
            <a:r>
              <a:rPr lang="sk-SK" sz="2400" b="1" dirty="0"/>
              <a:t> na svete nevyrovná vzniknuté hendikepy.</a:t>
            </a:r>
          </a:p>
          <a:p>
            <a:pPr algn="r"/>
            <a:r>
              <a:rPr lang="sk-SK" sz="1400" dirty="0" err="1"/>
              <a:t>Goerss</a:t>
            </a:r>
            <a:r>
              <a:rPr lang="sk-SK" sz="1400" dirty="0"/>
              <a:t> Jean</a:t>
            </a:r>
          </a:p>
          <a:p>
            <a:pPr algn="r"/>
            <a:r>
              <a:rPr lang="sk-SK" sz="1400" dirty="0"/>
              <a:t>Sengifted.org</a:t>
            </a:r>
          </a:p>
          <a:p>
            <a:pPr algn="r"/>
            <a:r>
              <a:rPr lang="sk-SK" sz="1400" dirty="0"/>
              <a:t>https://www.sengifted.org/post/asynchronous-development</a:t>
            </a:r>
            <a:endParaRPr lang="en-US" sz="1400" dirty="0"/>
          </a:p>
          <a:p>
            <a:r>
              <a:rPr lang="sk-SK" sz="2400" dirty="0"/>
              <a:t> </a:t>
            </a:r>
            <a:endParaRPr lang="en-US" sz="2400" dirty="0"/>
          </a:p>
        </p:txBody>
      </p:sp>
      <p:sp>
        <p:nvSpPr>
          <p:cNvPr id="7" name="Zástupný symbol čísla snímky 6"/>
          <p:cNvSpPr>
            <a:spLocks noGrp="1"/>
          </p:cNvSpPr>
          <p:nvPr>
            <p:ph type="sldNum" sz="quarter" idx="12"/>
          </p:nvPr>
        </p:nvSpPr>
        <p:spPr/>
        <p:txBody>
          <a:bodyPr/>
          <a:lstStyle/>
          <a:p>
            <a:fld id="{3070C552-EC13-4588-BF4C-28E5DE731CD0}" type="slidenum">
              <a:rPr lang="sk-SK" smtClean="0"/>
              <a:t>13</a:t>
            </a:fld>
            <a:endParaRPr lang="sk-SK"/>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5605" y="6441"/>
            <a:ext cx="5836395" cy="80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bdĺžnik 7"/>
          <p:cNvSpPr/>
          <p:nvPr/>
        </p:nvSpPr>
        <p:spPr>
          <a:xfrm>
            <a:off x="12562855" y="5304177"/>
            <a:ext cx="4572000" cy="2308324"/>
          </a:xfrm>
          <a:prstGeom prst="rect">
            <a:avLst/>
          </a:prstGeom>
        </p:spPr>
        <p:txBody>
          <a:bodyPr>
            <a:spAutoFit/>
          </a:bodyPr>
          <a:lstStyle/>
          <a:p>
            <a:r>
              <a:rPr lang="en-US" i="1" dirty="0">
                <a:solidFill>
                  <a:srgbClr val="414141"/>
                </a:solidFill>
                <a:latin typeface="proxima-n-w01-reg"/>
              </a:rPr>
              <a:t>Jean </a:t>
            </a:r>
            <a:r>
              <a:rPr lang="en-US" i="1" dirty="0" err="1">
                <a:solidFill>
                  <a:srgbClr val="414141"/>
                </a:solidFill>
                <a:latin typeface="proxima-n-w01-reg"/>
              </a:rPr>
              <a:t>Goerss</a:t>
            </a:r>
            <a:r>
              <a:rPr lang="en-US" i="1" dirty="0">
                <a:solidFill>
                  <a:srgbClr val="414141"/>
                </a:solidFill>
                <a:latin typeface="proxima-n-w01-reg"/>
              </a:rPr>
              <a:t> is a pediatrician with training in genetics and epidemiology, and the mother of two gifted sons. Co-author of Misdiagnosis and Dual Diagnoses in Gifted Children and Adults, she founded </a:t>
            </a:r>
            <a:r>
              <a:rPr lang="en-US" i="1" dirty="0" err="1">
                <a:solidFill>
                  <a:srgbClr val="414141"/>
                </a:solidFill>
                <a:latin typeface="proxima-n-w01-reg"/>
              </a:rPr>
              <a:t>Bove</a:t>
            </a:r>
            <a:r>
              <a:rPr lang="en-US" i="1" dirty="0">
                <a:solidFill>
                  <a:srgbClr val="414141"/>
                </a:solidFill>
                <a:latin typeface="proxima-n-w01-reg"/>
              </a:rPr>
              <a:t> Institute, which is starting a school for young highly gifted children in Phoenix, Arizona.</a:t>
            </a:r>
            <a:endParaRPr lang="sk-SK" dirty="0"/>
          </a:p>
        </p:txBody>
      </p:sp>
    </p:spTree>
    <p:extLst>
      <p:ext uri="{BB962C8B-B14F-4D97-AF65-F5344CB8AC3E}">
        <p14:creationId xmlns:p14="http://schemas.microsoft.com/office/powerpoint/2010/main" val="421080218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kTextu 1"/>
          <p:cNvSpPr txBox="1"/>
          <p:nvPr/>
        </p:nvSpPr>
        <p:spPr>
          <a:xfrm>
            <a:off x="68282" y="7070054"/>
            <a:ext cx="7562850" cy="923330"/>
          </a:xfrm>
          <a:prstGeom prst="rect">
            <a:avLst/>
          </a:prstGeom>
          <a:noFill/>
          <a:ln w="44450">
            <a:solidFill>
              <a:srgbClr val="7030A0"/>
            </a:solidFill>
          </a:ln>
        </p:spPr>
        <p:txBody>
          <a:bodyPr wrap="square" rtlCol="0">
            <a:spAutoFit/>
          </a:bodyPr>
          <a:lstStyle/>
          <a:p>
            <a:r>
              <a:rPr lang="sk-SK" dirty="0" smtClean="0"/>
              <a:t>Stres neprospieva ani samotnému učeniu, čo je v súlade s poznatkami </a:t>
            </a:r>
            <a:r>
              <a:rPr lang="sk-SK" dirty="0" err="1" smtClean="0"/>
              <a:t>neurovedy</a:t>
            </a:r>
            <a:r>
              <a:rPr lang="sk-SK" dirty="0" smtClean="0"/>
              <a:t> a čo sa napr</a:t>
            </a:r>
            <a:r>
              <a:rPr lang="sk-SK" dirty="0"/>
              <a:t>. v integrovanom tematickom vzdelávaní nazýva Mozgovo kompatibilné </a:t>
            </a:r>
            <a:r>
              <a:rPr lang="sk-SK" dirty="0" smtClean="0"/>
              <a:t>prostredie</a:t>
            </a:r>
          </a:p>
        </p:txBody>
      </p:sp>
      <p:sp>
        <p:nvSpPr>
          <p:cNvPr id="3" name="Obdĺžnik 2"/>
          <p:cNvSpPr/>
          <p:nvPr/>
        </p:nvSpPr>
        <p:spPr>
          <a:xfrm>
            <a:off x="689497" y="744706"/>
            <a:ext cx="8723958" cy="369332"/>
          </a:xfrm>
          <a:prstGeom prst="rect">
            <a:avLst/>
          </a:prstGeom>
          <a:ln>
            <a:solidFill>
              <a:srgbClr val="0070C0"/>
            </a:solidFill>
          </a:ln>
        </p:spPr>
        <p:txBody>
          <a:bodyPr wrap="square">
            <a:spAutoFit/>
          </a:bodyPr>
          <a:lstStyle/>
          <a:p>
            <a:r>
              <a:rPr lang="sk-SK" dirty="0" smtClean="0"/>
              <a:t>Učenie prebieha najefektívnejšie, ak mozog má čas a energiu spracovávať vstupy, podnety</a:t>
            </a:r>
            <a:endParaRPr lang="sk-SK" dirty="0"/>
          </a:p>
        </p:txBody>
      </p:sp>
      <p:sp>
        <p:nvSpPr>
          <p:cNvPr id="5" name="Obdĺžnik 4"/>
          <p:cNvSpPr/>
          <p:nvPr/>
        </p:nvSpPr>
        <p:spPr>
          <a:xfrm>
            <a:off x="1102431" y="1276128"/>
            <a:ext cx="8723958" cy="646331"/>
          </a:xfrm>
          <a:prstGeom prst="rect">
            <a:avLst/>
          </a:prstGeom>
          <a:ln>
            <a:solidFill>
              <a:srgbClr val="0070C0"/>
            </a:solidFill>
          </a:ln>
        </p:spPr>
        <p:txBody>
          <a:bodyPr wrap="square">
            <a:spAutoFit/>
          </a:bodyPr>
          <a:lstStyle/>
          <a:p>
            <a:r>
              <a:rPr lang="sk-SK" dirty="0" smtClean="0"/>
              <a:t>Mozog dáva prioritu podnetom, ktoré znamenajú zmenu alebo novosť: </a:t>
            </a:r>
            <a:r>
              <a:rPr lang="sk-SK" dirty="0"/>
              <a:t>možné nebezpečenstvo </a:t>
            </a:r>
            <a:r>
              <a:rPr lang="sk-SK" dirty="0" smtClean="0"/>
              <a:t>alebo </a:t>
            </a:r>
            <a:r>
              <a:rPr lang="sk-SK" dirty="0"/>
              <a:t>potenciálna </a:t>
            </a:r>
            <a:r>
              <a:rPr lang="sk-SK" dirty="0" smtClean="0"/>
              <a:t>radosť</a:t>
            </a:r>
            <a:endParaRPr lang="sk-SK" dirty="0"/>
          </a:p>
        </p:txBody>
      </p:sp>
      <p:sp>
        <p:nvSpPr>
          <p:cNvPr id="6" name="Obdĺžnik 5"/>
          <p:cNvSpPr/>
          <p:nvPr/>
        </p:nvSpPr>
        <p:spPr>
          <a:xfrm>
            <a:off x="2030479" y="2085645"/>
            <a:ext cx="8723958" cy="923330"/>
          </a:xfrm>
          <a:prstGeom prst="rect">
            <a:avLst/>
          </a:prstGeom>
          <a:ln>
            <a:solidFill>
              <a:srgbClr val="0070C0"/>
            </a:solidFill>
          </a:ln>
        </p:spPr>
        <p:txBody>
          <a:bodyPr wrap="square">
            <a:spAutoFit/>
          </a:bodyPr>
          <a:lstStyle/>
          <a:p>
            <a:r>
              <a:rPr lang="sk-SK" dirty="0"/>
              <a:t>Ak je mozog stresovaný, preťažený, frustrovaný – prepne sa do </a:t>
            </a:r>
            <a:r>
              <a:rPr lang="sk-SK" dirty="0" err="1" smtClean="0"/>
              <a:t>modu</a:t>
            </a:r>
            <a:r>
              <a:rPr lang="sk-SK" dirty="0" smtClean="0"/>
              <a:t> </a:t>
            </a:r>
            <a:r>
              <a:rPr lang="sk-SK" dirty="0"/>
              <a:t>prežitia a informácie sa posúvajú do nižšieho mozgu s následnou ponukou akcií: FFF (</a:t>
            </a:r>
            <a:r>
              <a:rPr lang="sk-SK" dirty="0" err="1"/>
              <a:t>fight</a:t>
            </a:r>
            <a:r>
              <a:rPr lang="sk-SK" dirty="0"/>
              <a:t>/</a:t>
            </a:r>
            <a:r>
              <a:rPr lang="sk-SK" dirty="0" err="1"/>
              <a:t>flight</a:t>
            </a:r>
            <a:r>
              <a:rPr lang="sk-SK" dirty="0"/>
              <a:t>/</a:t>
            </a:r>
            <a:r>
              <a:rPr lang="sk-SK" dirty="0" err="1"/>
              <a:t>freeze</a:t>
            </a:r>
            <a:r>
              <a:rPr lang="sk-SK" dirty="0"/>
              <a:t>: </a:t>
            </a:r>
            <a:r>
              <a:rPr lang="sk-SK" dirty="0" smtClean="0"/>
              <a:t>boj/únik/zamrznutie) </a:t>
            </a:r>
            <a:endParaRPr lang="sk-SK" dirty="0"/>
          </a:p>
        </p:txBody>
      </p:sp>
      <p:sp>
        <p:nvSpPr>
          <p:cNvPr id="7" name="Obdĺžnik 6"/>
          <p:cNvSpPr/>
          <p:nvPr/>
        </p:nvSpPr>
        <p:spPr>
          <a:xfrm>
            <a:off x="1483812" y="3217170"/>
            <a:ext cx="8723958" cy="646331"/>
          </a:xfrm>
          <a:prstGeom prst="rect">
            <a:avLst/>
          </a:prstGeom>
          <a:ln>
            <a:solidFill>
              <a:srgbClr val="0070C0"/>
            </a:solidFill>
          </a:ln>
        </p:spPr>
        <p:txBody>
          <a:bodyPr wrap="square">
            <a:spAutoFit/>
          </a:bodyPr>
          <a:lstStyle/>
          <a:p>
            <a:r>
              <a:rPr lang="sk-SK" dirty="0"/>
              <a:t>Ak sú emócie pokojné, </a:t>
            </a:r>
            <a:r>
              <a:rPr lang="sk-SK" dirty="0" err="1"/>
              <a:t>amygdala</a:t>
            </a:r>
            <a:r>
              <a:rPr lang="sk-SK" dirty="0"/>
              <a:t> posiela informácie do mozgovej kôry, kde môžu byť </a:t>
            </a:r>
            <a:r>
              <a:rPr lang="sk-SK" b="1" dirty="0" err="1"/>
              <a:t>sprocesované</a:t>
            </a:r>
            <a:r>
              <a:rPr lang="sk-SK" b="1" dirty="0"/>
              <a:t> prostredníctvom myslenia</a:t>
            </a:r>
            <a:r>
              <a:rPr lang="sk-SK" dirty="0"/>
              <a:t>, nie rýchlymi akciami.</a:t>
            </a:r>
          </a:p>
        </p:txBody>
      </p:sp>
      <p:sp>
        <p:nvSpPr>
          <p:cNvPr id="8" name="Obdĺžnik 7"/>
          <p:cNvSpPr/>
          <p:nvPr/>
        </p:nvSpPr>
        <p:spPr>
          <a:xfrm>
            <a:off x="5845791" y="6261695"/>
            <a:ext cx="6096000" cy="307777"/>
          </a:xfrm>
          <a:prstGeom prst="rect">
            <a:avLst/>
          </a:prstGeom>
        </p:spPr>
        <p:txBody>
          <a:bodyPr>
            <a:spAutoFit/>
          </a:bodyPr>
          <a:lstStyle/>
          <a:p>
            <a:r>
              <a:rPr lang="sk-SK" sz="1400" dirty="0"/>
              <a:t>http://jhepp.library.jhu.edu/ojs/index.php/newhorizons/article/view/56/54</a:t>
            </a:r>
          </a:p>
        </p:txBody>
      </p:sp>
      <p:sp>
        <p:nvSpPr>
          <p:cNvPr id="9" name="Obdĺžnik 8"/>
          <p:cNvSpPr/>
          <p:nvPr/>
        </p:nvSpPr>
        <p:spPr>
          <a:xfrm>
            <a:off x="951549" y="4199808"/>
            <a:ext cx="8723958" cy="646331"/>
          </a:xfrm>
          <a:prstGeom prst="rect">
            <a:avLst/>
          </a:prstGeom>
          <a:ln>
            <a:solidFill>
              <a:srgbClr val="0070C0"/>
            </a:solidFill>
          </a:ln>
        </p:spPr>
        <p:txBody>
          <a:bodyPr wrap="square">
            <a:spAutoFit/>
          </a:bodyPr>
          <a:lstStyle/>
          <a:p>
            <a:r>
              <a:rPr lang="sk-SK" dirty="0" smtClean="0">
                <a:solidFill>
                  <a:srgbClr val="FF0000"/>
                </a:solidFill>
              </a:rPr>
              <a:t>Pre učenie je dôležité, aby bol mozog trvalo prepnutý na fungovanie v mozgovej kôry, čo je možné len v </a:t>
            </a:r>
            <a:r>
              <a:rPr lang="sk-SK" dirty="0" err="1" smtClean="0">
                <a:solidFill>
                  <a:srgbClr val="FF0000"/>
                </a:solidFill>
              </a:rPr>
              <a:t>neozhrozujúcom</a:t>
            </a:r>
            <a:r>
              <a:rPr lang="sk-SK" dirty="0" smtClean="0">
                <a:solidFill>
                  <a:srgbClr val="FF0000"/>
                </a:solidFill>
              </a:rPr>
              <a:t> prostredí.</a:t>
            </a:r>
            <a:endParaRPr lang="sk-SK" dirty="0">
              <a:solidFill>
                <a:srgbClr val="FF0000"/>
              </a:solidFill>
            </a:endParaRPr>
          </a:p>
        </p:txBody>
      </p:sp>
      <p:sp>
        <p:nvSpPr>
          <p:cNvPr id="10" name="Obdĺžnik 9"/>
          <p:cNvSpPr/>
          <p:nvPr/>
        </p:nvSpPr>
        <p:spPr>
          <a:xfrm>
            <a:off x="5845791" y="5886005"/>
            <a:ext cx="3948838" cy="307777"/>
          </a:xfrm>
          <a:prstGeom prst="rect">
            <a:avLst/>
          </a:prstGeom>
        </p:spPr>
        <p:txBody>
          <a:bodyPr wrap="none">
            <a:spAutoFit/>
          </a:bodyPr>
          <a:lstStyle/>
          <a:p>
            <a:r>
              <a:rPr lang="sk-SK" sz="1400" dirty="0"/>
              <a:t>https://www.ucenibezucebnic.cz/index.php?id=573</a:t>
            </a:r>
          </a:p>
        </p:txBody>
      </p:sp>
    </p:spTree>
    <p:extLst>
      <p:ext uri="{BB962C8B-B14F-4D97-AF65-F5344CB8AC3E}">
        <p14:creationId xmlns:p14="http://schemas.microsoft.com/office/powerpoint/2010/main" val="31302247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p:cNvSpPr/>
          <p:nvPr/>
        </p:nvSpPr>
        <p:spPr>
          <a:xfrm>
            <a:off x="485130" y="2506866"/>
            <a:ext cx="3352800" cy="3477875"/>
          </a:xfrm>
          <a:prstGeom prst="rect">
            <a:avLst/>
          </a:prstGeom>
          <a:ln w="12700">
            <a:solidFill>
              <a:srgbClr val="000000"/>
            </a:solidFill>
          </a:ln>
        </p:spPr>
        <p:txBody>
          <a:bodyPr wrap="square">
            <a:spAutoFit/>
          </a:bodyPr>
          <a:lstStyle/>
          <a:p>
            <a:pPr>
              <a:spcBef>
                <a:spcPct val="50000"/>
              </a:spcBef>
            </a:pPr>
            <a:r>
              <a:rPr lang="sk-SK" sz="2000" dirty="0"/>
              <a:t>D</a:t>
            </a:r>
            <a:r>
              <a:rPr lang="sk-SK" sz="2000" dirty="0">
                <a:ea typeface="Arial Unicode MS" pitchFamily="34" charset="-128"/>
                <a:cs typeface="Arial Unicode MS" pitchFamily="34" charset="-128"/>
              </a:rPr>
              <a:t>eti, ktoré sú identifikované kvalifikovanými profesionálmi, a ktoré sú vzhľadom na výnimočný potenciál schopné vysokých výkonov. Tieto deti </a:t>
            </a:r>
            <a:r>
              <a:rPr lang="sk-SK" sz="2000" b="1" dirty="0">
                <a:ea typeface="Arial Unicode MS" pitchFamily="34" charset="-128"/>
                <a:cs typeface="Arial Unicode MS" pitchFamily="34" charset="-128"/>
              </a:rPr>
              <a:t>potrebujú k realizácii svojho </a:t>
            </a:r>
            <a:r>
              <a:rPr lang="sk-SK" sz="2000" b="1" dirty="0">
                <a:solidFill>
                  <a:srgbClr val="FF0000"/>
                </a:solidFill>
                <a:ea typeface="Arial Unicode MS" pitchFamily="34" charset="-128"/>
                <a:cs typeface="Arial Unicode MS" pitchFamily="34" charset="-128"/>
              </a:rPr>
              <a:t>prínosu pre spoločnosť </a:t>
            </a:r>
            <a:r>
              <a:rPr lang="sk-SK" sz="2000" dirty="0">
                <a:ea typeface="Arial Unicode MS" pitchFamily="34" charset="-128"/>
                <a:cs typeface="Arial Unicode MS" pitchFamily="34" charset="-128"/>
              </a:rPr>
              <a:t>vzdelávací program a servis, ktorý nie je bežne poskytovaný regulárnymi školami</a:t>
            </a:r>
            <a:r>
              <a:rPr lang="sk-SK" sz="2000" dirty="0" smtClean="0">
                <a:ea typeface="Arial Unicode MS" pitchFamily="34" charset="-128"/>
                <a:cs typeface="Arial Unicode MS" pitchFamily="34" charset="-128"/>
              </a:rPr>
              <a:t>. (</a:t>
            </a:r>
            <a:r>
              <a:rPr lang="sk-SK" sz="2000" dirty="0" err="1" smtClean="0">
                <a:ea typeface="Arial Unicode MS" pitchFamily="34" charset="-128"/>
                <a:cs typeface="Arial Unicode MS" pitchFamily="34" charset="-128"/>
              </a:rPr>
              <a:t>Marland</a:t>
            </a:r>
            <a:r>
              <a:rPr lang="sk-SK" sz="2000" dirty="0" smtClean="0">
                <a:ea typeface="Arial Unicode MS" pitchFamily="34" charset="-128"/>
                <a:cs typeface="Arial Unicode MS" pitchFamily="34" charset="-128"/>
              </a:rPr>
              <a:t>, 1972)</a:t>
            </a:r>
            <a:endParaRPr lang="cs-CZ" sz="2000" dirty="0"/>
          </a:p>
        </p:txBody>
      </p:sp>
      <p:sp>
        <p:nvSpPr>
          <p:cNvPr id="5" name="Obdĺžnik 4"/>
          <p:cNvSpPr/>
          <p:nvPr/>
        </p:nvSpPr>
        <p:spPr>
          <a:xfrm>
            <a:off x="6142050" y="1936924"/>
            <a:ext cx="4238625" cy="4093428"/>
          </a:xfrm>
          <a:prstGeom prst="rect">
            <a:avLst/>
          </a:prstGeom>
          <a:ln w="12700">
            <a:solidFill>
              <a:schemeClr val="accent2"/>
            </a:solidFill>
          </a:ln>
        </p:spPr>
        <p:txBody>
          <a:bodyPr wrap="square">
            <a:spAutoFit/>
          </a:bodyPr>
          <a:lstStyle/>
          <a:p>
            <a:pPr algn="just">
              <a:spcBef>
                <a:spcPct val="50000"/>
              </a:spcBef>
              <a:defRPr/>
            </a:pPr>
            <a:r>
              <a:rPr lang="sk-SK" sz="2000" dirty="0"/>
              <a:t>Nadanie je </a:t>
            </a:r>
            <a:r>
              <a:rPr lang="sk-SK" sz="2000" b="1" dirty="0"/>
              <a:t>asynchrónny vývin</a:t>
            </a:r>
            <a:r>
              <a:rPr lang="sk-SK" sz="2000" dirty="0"/>
              <a:t>, v ktorom sa predčasne rozvinuté kognitívne schopnosti a vysoká intenzita kognitívnej aktivity kombinujú a vytvárajú vnútorné skúsenosti a vedomie, ktoré sú kvalitatívne odlišné od normy. Táto asynchrónnosť vzrastá s vyššou intelektuálnou kapacitou. Jedinečnosť nadaných ich činí zvlášť </a:t>
            </a:r>
            <a:r>
              <a:rPr lang="sk-SK" sz="2000" b="1" dirty="0"/>
              <a:t>zraniteľnými a vyžaduje modifikácie v rodičovskom prístupe, vzdelávaní a poradenstve s cieľom </a:t>
            </a:r>
            <a:r>
              <a:rPr lang="sk-SK" sz="2000" b="1" dirty="0">
                <a:solidFill>
                  <a:srgbClr val="FF0000"/>
                </a:solidFill>
              </a:rPr>
              <a:t>ich optimálneho rozvíjania</a:t>
            </a:r>
            <a:r>
              <a:rPr lang="sk-SK" sz="2000" b="1" dirty="0"/>
              <a:t>. </a:t>
            </a:r>
            <a:r>
              <a:rPr lang="sk-SK" sz="2000" b="1" dirty="0" smtClean="0"/>
              <a:t> </a:t>
            </a:r>
            <a:r>
              <a:rPr lang="sk-SK" sz="2000" dirty="0" smtClean="0"/>
              <a:t>(Columbus </a:t>
            </a:r>
            <a:r>
              <a:rPr lang="sk-SK" sz="2000" dirty="0" err="1" smtClean="0"/>
              <a:t>group</a:t>
            </a:r>
            <a:r>
              <a:rPr lang="sk-SK" sz="2000" dirty="0" smtClean="0"/>
              <a:t>, 1991)</a:t>
            </a:r>
            <a:endParaRPr lang="sk-SK" sz="2000" dirty="0"/>
          </a:p>
        </p:txBody>
      </p:sp>
      <p:sp>
        <p:nvSpPr>
          <p:cNvPr id="6" name="BlokTextu 5"/>
          <p:cNvSpPr txBox="1"/>
          <p:nvPr/>
        </p:nvSpPr>
        <p:spPr>
          <a:xfrm>
            <a:off x="485130" y="6237252"/>
            <a:ext cx="4209879" cy="369332"/>
          </a:xfrm>
          <a:prstGeom prst="rect">
            <a:avLst/>
          </a:prstGeom>
          <a:solidFill>
            <a:schemeClr val="accent5">
              <a:lumMod val="20000"/>
              <a:lumOff val="80000"/>
            </a:schemeClr>
          </a:solidFill>
          <a:ln>
            <a:solidFill>
              <a:schemeClr val="accent2"/>
            </a:solidFill>
          </a:ln>
        </p:spPr>
        <p:txBody>
          <a:bodyPr wrap="square" rtlCol="0">
            <a:spAutoFit/>
          </a:bodyPr>
          <a:lstStyle/>
          <a:p>
            <a:r>
              <a:rPr lang="sk-SK" dirty="0" smtClean="0"/>
              <a:t>Zameranie na výkon, zvyšovanie výkonu </a:t>
            </a:r>
          </a:p>
        </p:txBody>
      </p:sp>
      <p:sp>
        <p:nvSpPr>
          <p:cNvPr id="7" name="BlokTextu 6"/>
          <p:cNvSpPr txBox="1"/>
          <p:nvPr/>
        </p:nvSpPr>
        <p:spPr>
          <a:xfrm>
            <a:off x="6153866" y="6262554"/>
            <a:ext cx="4226809" cy="369332"/>
          </a:xfrm>
          <a:prstGeom prst="rect">
            <a:avLst/>
          </a:prstGeom>
          <a:solidFill>
            <a:schemeClr val="accent2">
              <a:lumMod val="20000"/>
              <a:lumOff val="80000"/>
            </a:schemeClr>
          </a:solidFill>
          <a:ln>
            <a:solidFill>
              <a:schemeClr val="accent2"/>
            </a:solidFill>
          </a:ln>
        </p:spPr>
        <p:txBody>
          <a:bodyPr wrap="square" rtlCol="0">
            <a:spAutoFit/>
          </a:bodyPr>
          <a:lstStyle/>
          <a:p>
            <a:r>
              <a:rPr lang="sk-SK" dirty="0" smtClean="0"/>
              <a:t>Zameranie na osobnosť, rozvoj osobnosti</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5605" y="6441"/>
            <a:ext cx="5836395" cy="80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BlokTextu 10"/>
          <p:cNvSpPr txBox="1"/>
          <p:nvPr/>
        </p:nvSpPr>
        <p:spPr>
          <a:xfrm>
            <a:off x="485130" y="488528"/>
            <a:ext cx="3732910" cy="369332"/>
          </a:xfrm>
          <a:prstGeom prst="rect">
            <a:avLst/>
          </a:prstGeom>
          <a:noFill/>
          <a:ln>
            <a:solidFill>
              <a:schemeClr val="accent2"/>
            </a:solidFill>
          </a:ln>
        </p:spPr>
        <p:txBody>
          <a:bodyPr wrap="square" rtlCol="0">
            <a:spAutoFit/>
          </a:bodyPr>
          <a:lstStyle/>
          <a:p>
            <a:r>
              <a:rPr lang="sk-SK" dirty="0" smtClean="0"/>
              <a:t>Dva prúdy vo vzdelávaní nadaných</a:t>
            </a:r>
          </a:p>
        </p:txBody>
      </p:sp>
      <p:sp>
        <p:nvSpPr>
          <p:cNvPr id="15" name="BlokTextu 14"/>
          <p:cNvSpPr txBox="1"/>
          <p:nvPr/>
        </p:nvSpPr>
        <p:spPr>
          <a:xfrm>
            <a:off x="485130" y="1717305"/>
            <a:ext cx="3459073" cy="369332"/>
          </a:xfrm>
          <a:prstGeom prst="rect">
            <a:avLst/>
          </a:prstGeom>
          <a:solidFill>
            <a:schemeClr val="accent5">
              <a:lumMod val="20000"/>
              <a:lumOff val="80000"/>
            </a:schemeClr>
          </a:solidFill>
          <a:ln>
            <a:solidFill>
              <a:schemeClr val="accent2"/>
            </a:solidFill>
          </a:ln>
        </p:spPr>
        <p:txBody>
          <a:bodyPr wrap="square" rtlCol="0">
            <a:spAutoFit/>
          </a:bodyPr>
          <a:lstStyle/>
          <a:p>
            <a:r>
              <a:rPr lang="sk-SK" dirty="0" smtClean="0"/>
              <a:t>VÝKONOVÝ - zameraný na produkt</a:t>
            </a:r>
          </a:p>
        </p:txBody>
      </p:sp>
      <p:sp>
        <p:nvSpPr>
          <p:cNvPr id="16" name="BlokTextu 15"/>
          <p:cNvSpPr txBox="1"/>
          <p:nvPr/>
        </p:nvSpPr>
        <p:spPr>
          <a:xfrm>
            <a:off x="6153866" y="1324255"/>
            <a:ext cx="3699818" cy="369332"/>
          </a:xfrm>
          <a:prstGeom prst="rect">
            <a:avLst/>
          </a:prstGeom>
          <a:solidFill>
            <a:schemeClr val="accent2">
              <a:lumMod val="20000"/>
              <a:lumOff val="80000"/>
            </a:schemeClr>
          </a:solidFill>
          <a:ln>
            <a:solidFill>
              <a:schemeClr val="accent2"/>
            </a:solidFill>
          </a:ln>
        </p:spPr>
        <p:txBody>
          <a:bodyPr wrap="square" rtlCol="0">
            <a:spAutoFit/>
          </a:bodyPr>
          <a:lstStyle/>
          <a:p>
            <a:r>
              <a:rPr lang="sk-SK" dirty="0" smtClean="0"/>
              <a:t>OSOBNOSTNÝ – zameraný na dieťa</a:t>
            </a:r>
          </a:p>
        </p:txBody>
      </p:sp>
    </p:spTree>
    <p:extLst>
      <p:ext uri="{BB962C8B-B14F-4D97-AF65-F5344CB8AC3E}">
        <p14:creationId xmlns:p14="http://schemas.microsoft.com/office/powerpoint/2010/main" val="150624455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kTextu 1"/>
          <p:cNvSpPr txBox="1"/>
          <p:nvPr/>
        </p:nvSpPr>
        <p:spPr>
          <a:xfrm>
            <a:off x="1224047" y="611526"/>
            <a:ext cx="1734208" cy="461665"/>
          </a:xfrm>
          <a:prstGeom prst="rect">
            <a:avLst/>
          </a:prstGeom>
          <a:noFill/>
          <a:ln>
            <a:solidFill>
              <a:srgbClr val="FF0000"/>
            </a:solidFill>
          </a:ln>
        </p:spPr>
        <p:txBody>
          <a:bodyPr wrap="square" rtlCol="0">
            <a:spAutoFit/>
          </a:bodyPr>
          <a:lstStyle/>
          <a:p>
            <a:pPr algn="ctr"/>
            <a:r>
              <a:rPr lang="sk-SK" sz="2400" b="1" dirty="0">
                <a:latin typeface="Calibri" pitchFamily="34" charset="0"/>
              </a:rPr>
              <a:t>Výkonový</a:t>
            </a:r>
            <a:endParaRPr lang="en-US" sz="2400" b="1" dirty="0">
              <a:latin typeface="Calibri" pitchFamily="34" charset="0"/>
            </a:endParaRPr>
          </a:p>
        </p:txBody>
      </p:sp>
      <p:sp>
        <p:nvSpPr>
          <p:cNvPr id="3" name="Obdĺžnik 2"/>
          <p:cNvSpPr/>
          <p:nvPr/>
        </p:nvSpPr>
        <p:spPr>
          <a:xfrm>
            <a:off x="1224047" y="1794869"/>
            <a:ext cx="10263115" cy="3693319"/>
          </a:xfrm>
          <a:prstGeom prst="rect">
            <a:avLst/>
          </a:prstGeom>
          <a:ln>
            <a:solidFill>
              <a:srgbClr val="00FFFF"/>
            </a:solidFill>
          </a:ln>
        </p:spPr>
        <p:txBody>
          <a:bodyPr wrap="square">
            <a:spAutoFit/>
          </a:bodyPr>
          <a:lstStyle/>
          <a:p>
            <a:pPr lvl="0"/>
            <a:r>
              <a:rPr lang="sk-SK" dirty="0">
                <a:latin typeface="Calibri" pitchFamily="34" charset="0"/>
              </a:rPr>
              <a:t>zameranie na </a:t>
            </a:r>
            <a:r>
              <a:rPr lang="sk-SK" b="1" dirty="0" err="1">
                <a:latin typeface="Calibri" pitchFamily="34" charset="0"/>
              </a:rPr>
              <a:t>na</a:t>
            </a:r>
            <a:r>
              <a:rPr lang="sk-SK" b="1" dirty="0">
                <a:latin typeface="Calibri" pitchFamily="34" charset="0"/>
              </a:rPr>
              <a:t> podávanie výkonov v intelektovej oblasti</a:t>
            </a:r>
            <a:r>
              <a:rPr lang="sk-SK" dirty="0">
                <a:latin typeface="Calibri" pitchFamily="34" charset="0"/>
              </a:rPr>
              <a:t>; </a:t>
            </a:r>
          </a:p>
          <a:p>
            <a:pPr lvl="0"/>
            <a:endParaRPr lang="en-US" dirty="0">
              <a:latin typeface="Calibri" pitchFamily="34" charset="0"/>
            </a:endParaRPr>
          </a:p>
          <a:p>
            <a:pPr lvl="0"/>
            <a:r>
              <a:rPr lang="sk-SK" b="1" dirty="0">
                <a:latin typeface="Calibri" pitchFamily="34" charset="0"/>
              </a:rPr>
              <a:t>očakávajú sa výborné známky</a:t>
            </a:r>
            <a:r>
              <a:rPr lang="sk-SK" dirty="0">
                <a:latin typeface="Calibri" pitchFamily="34" charset="0"/>
              </a:rPr>
              <a:t>, úspechy v školských súťažiach, olympiádach</a:t>
            </a:r>
          </a:p>
          <a:p>
            <a:pPr lvl="0"/>
            <a:endParaRPr lang="en-US" dirty="0">
              <a:latin typeface="Calibri" pitchFamily="34" charset="0"/>
            </a:endParaRPr>
          </a:p>
          <a:p>
            <a:pPr lvl="0"/>
            <a:r>
              <a:rPr lang="sk-SK" b="1" dirty="0" smtClean="0">
                <a:latin typeface="Calibri" pitchFamily="34" charset="0"/>
              </a:rPr>
              <a:t>prezentácia </a:t>
            </a:r>
            <a:r>
              <a:rPr lang="sk-SK" b="1" dirty="0">
                <a:latin typeface="Calibri" pitchFamily="34" charset="0"/>
              </a:rPr>
              <a:t>nadaných ako elity spoločnosti</a:t>
            </a:r>
            <a:r>
              <a:rPr lang="sk-SK" dirty="0">
                <a:latin typeface="Calibri" pitchFamily="34" charset="0"/>
              </a:rPr>
              <a:t> </a:t>
            </a:r>
            <a:r>
              <a:rPr lang="sk-SK" dirty="0" smtClean="0">
                <a:latin typeface="Calibri" pitchFamily="34" charset="0"/>
              </a:rPr>
              <a:t>(tzv. elitársky prístup)</a:t>
            </a:r>
            <a:endParaRPr lang="sk-SK" dirty="0">
              <a:latin typeface="Calibri" pitchFamily="34" charset="0"/>
            </a:endParaRPr>
          </a:p>
          <a:p>
            <a:pPr lvl="0"/>
            <a:endParaRPr lang="en-US" dirty="0">
              <a:latin typeface="Calibri" pitchFamily="34" charset="0"/>
            </a:endParaRPr>
          </a:p>
          <a:p>
            <a:pPr lvl="0"/>
            <a:r>
              <a:rPr lang="sk-SK" b="1" dirty="0">
                <a:latin typeface="Calibri" pitchFamily="34" charset="0"/>
              </a:rPr>
              <a:t>nadané deti s problémami alebo poruchami</a:t>
            </a:r>
            <a:r>
              <a:rPr lang="sk-SK" dirty="0">
                <a:latin typeface="Calibri" pitchFamily="34" charset="0"/>
              </a:rPr>
              <a:t>, pokiaľ momentálne nepodávajú vysoký výkon vyraďuje z elity</a:t>
            </a:r>
          </a:p>
          <a:p>
            <a:pPr lvl="0"/>
            <a:endParaRPr lang="en-US" dirty="0">
              <a:latin typeface="Calibri" pitchFamily="34" charset="0"/>
            </a:endParaRPr>
          </a:p>
          <a:p>
            <a:pPr lvl="0"/>
            <a:r>
              <a:rPr lang="sk-SK" dirty="0" smtClean="0">
                <a:latin typeface="Calibri" pitchFamily="34" charset="0"/>
              </a:rPr>
              <a:t>vo vyučovaní </a:t>
            </a:r>
            <a:r>
              <a:rPr lang="sk-SK" b="1" dirty="0">
                <a:latin typeface="Calibri" pitchFamily="34" charset="0"/>
              </a:rPr>
              <a:t>vonkajšia motivácia a konkurencia</a:t>
            </a:r>
          </a:p>
          <a:p>
            <a:pPr lvl="0"/>
            <a:endParaRPr lang="en-US" dirty="0">
              <a:latin typeface="Calibri" pitchFamily="34" charset="0"/>
            </a:endParaRPr>
          </a:p>
          <a:p>
            <a:pPr lvl="0"/>
            <a:r>
              <a:rPr lang="sk-SK" b="1" dirty="0">
                <a:latin typeface="Calibri" pitchFamily="34" charset="0"/>
              </a:rPr>
              <a:t>vyzdvihovaný je ten, kto dosahuje úspechy</a:t>
            </a:r>
          </a:p>
          <a:p>
            <a:pPr lvl="0"/>
            <a:endParaRPr lang="en-US" dirty="0">
              <a:latin typeface="Calibri" pitchFamily="34" charset="0"/>
            </a:endParaRPr>
          </a:p>
          <a:p>
            <a:pPr lvl="0"/>
            <a:r>
              <a:rPr lang="sk-SK" b="1" dirty="0">
                <a:latin typeface="Calibri" pitchFamily="34" charset="0"/>
              </a:rPr>
              <a:t>často výberové kritériá, zamerané na výber vysoko kognitívnych bezproblémových jedincov</a:t>
            </a:r>
            <a:endParaRPr lang="en-US" dirty="0">
              <a:latin typeface="Calibri" pitchFamily="34" charset="0"/>
            </a:endParaRP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5605" y="6441"/>
            <a:ext cx="5836395" cy="80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33250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kTextu 1"/>
          <p:cNvSpPr txBox="1"/>
          <p:nvPr/>
        </p:nvSpPr>
        <p:spPr>
          <a:xfrm>
            <a:off x="1174845" y="728533"/>
            <a:ext cx="1734208" cy="461665"/>
          </a:xfrm>
          <a:prstGeom prst="rect">
            <a:avLst/>
          </a:prstGeom>
          <a:noFill/>
          <a:ln>
            <a:solidFill>
              <a:srgbClr val="FF0000"/>
            </a:solidFill>
          </a:ln>
        </p:spPr>
        <p:txBody>
          <a:bodyPr wrap="square" rtlCol="0">
            <a:spAutoFit/>
          </a:bodyPr>
          <a:lstStyle/>
          <a:p>
            <a:pPr algn="ctr"/>
            <a:r>
              <a:rPr lang="sk-SK" sz="2400" b="1" dirty="0">
                <a:latin typeface="Calibri" pitchFamily="34" charset="0"/>
              </a:rPr>
              <a:t>Osobnostný</a:t>
            </a:r>
            <a:endParaRPr lang="en-US" sz="2400" b="1" dirty="0">
              <a:latin typeface="Calibri" pitchFamily="34" charset="0"/>
            </a:endParaRPr>
          </a:p>
        </p:txBody>
      </p:sp>
      <p:sp>
        <p:nvSpPr>
          <p:cNvPr id="3" name="Obdĺžnik 2"/>
          <p:cNvSpPr/>
          <p:nvPr/>
        </p:nvSpPr>
        <p:spPr>
          <a:xfrm>
            <a:off x="1175982" y="1553571"/>
            <a:ext cx="9701283" cy="3570208"/>
          </a:xfrm>
          <a:prstGeom prst="rect">
            <a:avLst/>
          </a:prstGeom>
          <a:ln>
            <a:solidFill>
              <a:srgbClr val="00FFFF"/>
            </a:solidFill>
          </a:ln>
        </p:spPr>
        <p:txBody>
          <a:bodyPr wrap="square">
            <a:spAutoFit/>
          </a:bodyPr>
          <a:lstStyle/>
          <a:p>
            <a:pPr marL="342900" indent="-342900">
              <a:buFont typeface="Times New Roman"/>
              <a:buChar char="-"/>
              <a:tabLst>
                <a:tab pos="457200" algn="l"/>
              </a:tabLst>
            </a:pPr>
            <a:r>
              <a:rPr lang="sk-SK" b="1" dirty="0">
                <a:latin typeface="Calibri"/>
                <a:ea typeface="Times New Roman"/>
              </a:rPr>
              <a:t>zameraný na osobnosť </a:t>
            </a:r>
            <a:r>
              <a:rPr lang="sk-SK" b="1" dirty="0" smtClean="0">
                <a:latin typeface="Calibri"/>
                <a:ea typeface="Times New Roman"/>
              </a:rPr>
              <a:t>- vníma </a:t>
            </a:r>
            <a:r>
              <a:rPr lang="sk-SK" b="1" dirty="0">
                <a:latin typeface="Calibri"/>
                <a:ea typeface="Times New Roman"/>
              </a:rPr>
              <a:t>riziká vo vývine osobnosti nadaných</a:t>
            </a:r>
            <a:r>
              <a:rPr lang="sk-SK" dirty="0">
                <a:latin typeface="Calibri"/>
                <a:ea typeface="Times New Roman"/>
              </a:rPr>
              <a:t>; </a:t>
            </a:r>
          </a:p>
          <a:p>
            <a:pPr marL="342900" indent="-342900">
              <a:buFont typeface="Times New Roman"/>
              <a:buChar char="-"/>
              <a:tabLst>
                <a:tab pos="457200" algn="l"/>
              </a:tabLst>
            </a:pPr>
            <a:endParaRPr lang="en-US" sz="1600" dirty="0">
              <a:latin typeface="Times New Roman"/>
              <a:ea typeface="Times New Roman"/>
            </a:endParaRPr>
          </a:p>
          <a:p>
            <a:pPr marL="342900" indent="-342900">
              <a:buFont typeface="Times New Roman"/>
              <a:buChar char="-"/>
              <a:tabLst>
                <a:tab pos="457200" algn="l"/>
              </a:tabLst>
            </a:pPr>
            <a:r>
              <a:rPr lang="sk-SK" dirty="0">
                <a:latin typeface="Calibri"/>
                <a:ea typeface="Times New Roman"/>
              </a:rPr>
              <a:t>cieľom je </a:t>
            </a:r>
            <a:r>
              <a:rPr lang="sk-SK" b="1" dirty="0">
                <a:latin typeface="Calibri"/>
                <a:ea typeface="Times New Roman"/>
              </a:rPr>
              <a:t>výchova vyrovnanej osobnost</a:t>
            </a:r>
            <a:r>
              <a:rPr lang="sk-SK" dirty="0">
                <a:latin typeface="Calibri"/>
                <a:ea typeface="Times New Roman"/>
              </a:rPr>
              <a:t>i, ktorá dokáže svoje nadanie premietnuť do profesionálneho života tak, aby nepociťovala úzkosť z prípadného neúspechu, nachádzala radosť v procese vlastného rozvoja a zameriavala sa aj na iné radosti života </a:t>
            </a:r>
            <a:r>
              <a:rPr lang="sk-SK" b="1" dirty="0">
                <a:latin typeface="Calibri"/>
                <a:ea typeface="Times New Roman"/>
              </a:rPr>
              <a:t> </a:t>
            </a:r>
          </a:p>
          <a:p>
            <a:pPr marL="342900" indent="-342900">
              <a:buFont typeface="Times New Roman"/>
              <a:buChar char="-"/>
              <a:tabLst>
                <a:tab pos="457200" algn="l"/>
              </a:tabLst>
            </a:pPr>
            <a:endParaRPr lang="en-US" sz="1600" dirty="0">
              <a:latin typeface="Times New Roman"/>
              <a:ea typeface="Times New Roman"/>
            </a:endParaRPr>
          </a:p>
          <a:p>
            <a:pPr marL="342900" indent="-342900">
              <a:buFont typeface="Times New Roman"/>
              <a:buChar char="-"/>
              <a:tabLst>
                <a:tab pos="457200" algn="l"/>
              </a:tabLst>
            </a:pPr>
            <a:r>
              <a:rPr lang="sk-SK" b="1" dirty="0">
                <a:latin typeface="Calibri"/>
                <a:ea typeface="Times New Roman"/>
              </a:rPr>
              <a:t>zameriava sa viac na proces ako na výkon</a:t>
            </a:r>
          </a:p>
          <a:p>
            <a:pPr marL="342900" indent="-342900">
              <a:buFont typeface="Times New Roman"/>
              <a:buChar char="-"/>
              <a:tabLst>
                <a:tab pos="457200" algn="l"/>
              </a:tabLst>
            </a:pPr>
            <a:endParaRPr lang="sk-SK" b="1" dirty="0">
              <a:latin typeface="Calibri"/>
              <a:ea typeface="Times New Roman"/>
            </a:endParaRPr>
          </a:p>
          <a:p>
            <a:pPr marL="342900" indent="-342900">
              <a:buFont typeface="Times New Roman"/>
              <a:buChar char="-"/>
              <a:tabLst>
                <a:tab pos="457200" algn="l"/>
              </a:tabLst>
            </a:pPr>
            <a:r>
              <a:rPr lang="sk-SK" b="1" dirty="0">
                <a:latin typeface="Calibri"/>
                <a:ea typeface="Times New Roman"/>
              </a:rPr>
              <a:t>výberové kritériá – nezameriavajú sa na dosahovaný výkon</a:t>
            </a:r>
          </a:p>
          <a:p>
            <a:pPr marL="342900" indent="-342900">
              <a:buFont typeface="Times New Roman"/>
              <a:buChar char="-"/>
              <a:tabLst>
                <a:tab pos="457200" algn="l"/>
              </a:tabLst>
            </a:pPr>
            <a:endParaRPr lang="en-US" sz="1600" dirty="0">
              <a:latin typeface="Times New Roman"/>
              <a:ea typeface="Times New Roman"/>
            </a:endParaRPr>
          </a:p>
          <a:p>
            <a:pPr marL="285750" indent="-285750">
              <a:buFontTx/>
              <a:buChar char="-"/>
            </a:pPr>
            <a:r>
              <a:rPr lang="sk-SK" dirty="0">
                <a:latin typeface="Calibri"/>
                <a:ea typeface="Times New Roman"/>
              </a:rPr>
              <a:t>zameriava sa </a:t>
            </a:r>
            <a:r>
              <a:rPr lang="sk-SK" b="1" dirty="0">
                <a:latin typeface="Calibri"/>
                <a:ea typeface="Times New Roman"/>
              </a:rPr>
              <a:t>aj na rozvoj a </a:t>
            </a:r>
            <a:r>
              <a:rPr lang="sk-SK" b="1" dirty="0" err="1">
                <a:latin typeface="Calibri"/>
                <a:ea typeface="Times New Roman"/>
              </a:rPr>
              <a:t>reedukáciu</a:t>
            </a:r>
            <a:r>
              <a:rPr lang="sk-SK" b="1" dirty="0">
                <a:latin typeface="Calibri"/>
                <a:ea typeface="Times New Roman"/>
              </a:rPr>
              <a:t> nadaných detí s problémami a poruchami</a:t>
            </a:r>
          </a:p>
          <a:p>
            <a:pPr marL="285750" indent="-285750">
              <a:buFontTx/>
              <a:buChar char="-"/>
            </a:pPr>
            <a:endParaRPr lang="en-US" sz="1600" dirty="0">
              <a:latin typeface="Times New Roman"/>
              <a:ea typeface="Times New Roman"/>
            </a:endParaRPr>
          </a:p>
          <a:p>
            <a:pPr marL="342900" indent="-342900">
              <a:buFont typeface="Times New Roman"/>
              <a:buChar char="-"/>
              <a:tabLst>
                <a:tab pos="457200" algn="l"/>
              </a:tabLst>
            </a:pPr>
            <a:r>
              <a:rPr lang="sk-SK" dirty="0">
                <a:latin typeface="Calibri"/>
                <a:ea typeface="Times New Roman"/>
              </a:rPr>
              <a:t>V </a:t>
            </a:r>
            <a:r>
              <a:rPr lang="sk-SK" dirty="0" smtClean="0">
                <a:latin typeface="Calibri"/>
                <a:ea typeface="Times New Roman"/>
              </a:rPr>
              <a:t>vo vzdelávaní prevláda </a:t>
            </a:r>
            <a:r>
              <a:rPr lang="sk-SK" b="1" dirty="0" smtClean="0">
                <a:latin typeface="Calibri"/>
                <a:ea typeface="Times New Roman"/>
              </a:rPr>
              <a:t>vnútorná </a:t>
            </a:r>
            <a:r>
              <a:rPr lang="sk-SK" b="1" dirty="0">
                <a:latin typeface="Calibri"/>
                <a:ea typeface="Times New Roman"/>
              </a:rPr>
              <a:t>motivácia a kooperácia</a:t>
            </a:r>
            <a:endParaRPr lang="en-US" sz="1600" dirty="0">
              <a:latin typeface="Times New Roman"/>
              <a:ea typeface="Times New Roman"/>
            </a:endParaRP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5605" y="6441"/>
            <a:ext cx="5836395" cy="80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819717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ĺžnik 6"/>
          <p:cNvSpPr/>
          <p:nvPr/>
        </p:nvSpPr>
        <p:spPr>
          <a:xfrm>
            <a:off x="1289276" y="1474468"/>
            <a:ext cx="3719390" cy="461665"/>
          </a:xfrm>
          <a:prstGeom prst="rect">
            <a:avLst/>
          </a:prstGeom>
          <a:ln>
            <a:solidFill>
              <a:srgbClr val="0070C0"/>
            </a:solidFill>
          </a:ln>
        </p:spPr>
        <p:txBody>
          <a:bodyPr wrap="square">
            <a:spAutoFit/>
          </a:bodyPr>
          <a:lstStyle/>
          <a:p>
            <a:r>
              <a:rPr lang="sk-SK" sz="2400" b="1" dirty="0"/>
              <a:t>prínos pre spoločnosť</a:t>
            </a:r>
            <a:endParaRPr lang="sk-SK" sz="2400" dirty="0"/>
          </a:p>
        </p:txBody>
      </p:sp>
      <p:sp>
        <p:nvSpPr>
          <p:cNvPr id="8" name="Obdĺžnik 7"/>
          <p:cNvSpPr/>
          <p:nvPr/>
        </p:nvSpPr>
        <p:spPr>
          <a:xfrm>
            <a:off x="6708427" y="1689579"/>
            <a:ext cx="3396541" cy="461665"/>
          </a:xfrm>
          <a:prstGeom prst="rect">
            <a:avLst/>
          </a:prstGeom>
          <a:ln>
            <a:solidFill>
              <a:srgbClr val="0070C0"/>
            </a:solidFill>
          </a:ln>
        </p:spPr>
        <p:txBody>
          <a:bodyPr wrap="square">
            <a:spAutoFit/>
          </a:bodyPr>
          <a:lstStyle/>
          <a:p>
            <a:r>
              <a:rPr lang="sk-SK" sz="2400" b="1" dirty="0"/>
              <a:t>vlastný </a:t>
            </a:r>
            <a:r>
              <a:rPr lang="sk-SK" sz="2400" b="1" dirty="0" err="1"/>
              <a:t>sebarozvoj</a:t>
            </a:r>
            <a:endParaRPr lang="sk-SK" sz="2400" dirty="0"/>
          </a:p>
        </p:txBody>
      </p:sp>
      <p:sp>
        <p:nvSpPr>
          <p:cNvPr id="10" name="Obdĺžnik 9"/>
          <p:cNvSpPr/>
          <p:nvPr/>
        </p:nvSpPr>
        <p:spPr>
          <a:xfrm>
            <a:off x="1279851" y="2177720"/>
            <a:ext cx="3830011" cy="461665"/>
          </a:xfrm>
          <a:prstGeom prst="rect">
            <a:avLst/>
          </a:prstGeom>
          <a:ln>
            <a:solidFill>
              <a:srgbClr val="0070C0"/>
            </a:solidFill>
          </a:ln>
        </p:spPr>
        <p:txBody>
          <a:bodyPr wrap="square">
            <a:spAutoFit/>
          </a:bodyPr>
          <a:lstStyle/>
          <a:p>
            <a:r>
              <a:rPr lang="sk-SK" sz="2400" dirty="0"/>
              <a:t>dôraz na výkon/výsledky</a:t>
            </a:r>
          </a:p>
        </p:txBody>
      </p:sp>
      <p:sp>
        <p:nvSpPr>
          <p:cNvPr id="11" name="Obdĺžnik 10"/>
          <p:cNvSpPr/>
          <p:nvPr/>
        </p:nvSpPr>
        <p:spPr>
          <a:xfrm>
            <a:off x="1274721" y="2859009"/>
            <a:ext cx="3863420" cy="830997"/>
          </a:xfrm>
          <a:prstGeom prst="rect">
            <a:avLst/>
          </a:prstGeom>
          <a:ln>
            <a:solidFill>
              <a:srgbClr val="0070C0"/>
            </a:solidFill>
          </a:ln>
        </p:spPr>
        <p:txBody>
          <a:bodyPr wrap="square">
            <a:spAutoFit/>
          </a:bodyPr>
          <a:lstStyle/>
          <a:p>
            <a:r>
              <a:rPr lang="sk-SK" sz="2400" dirty="0"/>
              <a:t>prezentovanie výsledkami (prospech, súťaže...)</a:t>
            </a:r>
          </a:p>
        </p:txBody>
      </p:sp>
      <p:sp>
        <p:nvSpPr>
          <p:cNvPr id="12" name="Obdĺžnik 11"/>
          <p:cNvSpPr/>
          <p:nvPr/>
        </p:nvSpPr>
        <p:spPr>
          <a:xfrm>
            <a:off x="1279851" y="3911777"/>
            <a:ext cx="873523" cy="461665"/>
          </a:xfrm>
          <a:prstGeom prst="rect">
            <a:avLst/>
          </a:prstGeom>
          <a:ln>
            <a:solidFill>
              <a:srgbClr val="0070C0"/>
            </a:solidFill>
          </a:ln>
        </p:spPr>
        <p:txBody>
          <a:bodyPr wrap="square">
            <a:spAutoFit/>
          </a:bodyPr>
          <a:lstStyle/>
          <a:p>
            <a:r>
              <a:rPr lang="sk-SK" sz="2400" dirty="0"/>
              <a:t>elity</a:t>
            </a:r>
          </a:p>
        </p:txBody>
      </p:sp>
      <p:sp>
        <p:nvSpPr>
          <p:cNvPr id="13" name="Obdĺžnik 12"/>
          <p:cNvSpPr/>
          <p:nvPr/>
        </p:nvSpPr>
        <p:spPr>
          <a:xfrm>
            <a:off x="6738689" y="2305325"/>
            <a:ext cx="3488418" cy="461665"/>
          </a:xfrm>
          <a:prstGeom prst="rect">
            <a:avLst/>
          </a:prstGeom>
          <a:ln>
            <a:solidFill>
              <a:srgbClr val="0070C0"/>
            </a:solidFill>
          </a:ln>
        </p:spPr>
        <p:txBody>
          <a:bodyPr wrap="square">
            <a:spAutoFit/>
          </a:bodyPr>
          <a:lstStyle/>
          <a:p>
            <a:r>
              <a:rPr lang="sk-SK" sz="2400" dirty="0"/>
              <a:t>dôraz na proces/priebeh</a:t>
            </a:r>
          </a:p>
        </p:txBody>
      </p:sp>
      <p:sp>
        <p:nvSpPr>
          <p:cNvPr id="14" name="Obdĺžnik 13"/>
          <p:cNvSpPr/>
          <p:nvPr/>
        </p:nvSpPr>
        <p:spPr>
          <a:xfrm>
            <a:off x="6738689" y="2994568"/>
            <a:ext cx="3336018" cy="461665"/>
          </a:xfrm>
          <a:prstGeom prst="rect">
            <a:avLst/>
          </a:prstGeom>
          <a:ln>
            <a:solidFill>
              <a:srgbClr val="0070C0"/>
            </a:solidFill>
          </a:ln>
        </p:spPr>
        <p:txBody>
          <a:bodyPr wrap="square">
            <a:spAutoFit/>
          </a:bodyPr>
          <a:lstStyle/>
          <a:p>
            <a:r>
              <a:rPr lang="sk-SK" sz="2400" dirty="0"/>
              <a:t>spokojnosť a vývin</a:t>
            </a:r>
          </a:p>
        </p:txBody>
      </p:sp>
      <p:sp>
        <p:nvSpPr>
          <p:cNvPr id="15" name="Obdĺžnik 14"/>
          <p:cNvSpPr/>
          <p:nvPr/>
        </p:nvSpPr>
        <p:spPr>
          <a:xfrm>
            <a:off x="6683501" y="3683811"/>
            <a:ext cx="2590301" cy="1200329"/>
          </a:xfrm>
          <a:prstGeom prst="rect">
            <a:avLst/>
          </a:prstGeom>
          <a:ln>
            <a:solidFill>
              <a:srgbClr val="0070C0"/>
            </a:solidFill>
          </a:ln>
        </p:spPr>
        <p:txBody>
          <a:bodyPr wrap="square">
            <a:spAutoFit/>
          </a:bodyPr>
          <a:lstStyle/>
          <a:p>
            <a:r>
              <a:rPr lang="sk-SK" sz="2400" dirty="0"/>
              <a:t>jedinci so špecifickými potrebami</a:t>
            </a:r>
          </a:p>
        </p:txBody>
      </p:sp>
      <p:sp>
        <p:nvSpPr>
          <p:cNvPr id="16" name="Obdĺžnik 15"/>
          <p:cNvSpPr/>
          <p:nvPr/>
        </p:nvSpPr>
        <p:spPr>
          <a:xfrm>
            <a:off x="1289277" y="4534195"/>
            <a:ext cx="3944572" cy="461665"/>
          </a:xfrm>
          <a:prstGeom prst="rect">
            <a:avLst/>
          </a:prstGeom>
          <a:ln w="19050">
            <a:solidFill>
              <a:srgbClr val="0070C0"/>
            </a:solidFill>
          </a:ln>
        </p:spPr>
        <p:txBody>
          <a:bodyPr wrap="square">
            <a:spAutoFit/>
          </a:bodyPr>
          <a:lstStyle/>
          <a:p>
            <a:r>
              <a:rPr lang="sk-SK" sz="2400" dirty="0">
                <a:solidFill>
                  <a:srgbClr val="0070C0"/>
                </a:solidFill>
              </a:rPr>
              <a:t>konkurenčné prostredie</a:t>
            </a:r>
          </a:p>
        </p:txBody>
      </p:sp>
      <p:sp>
        <p:nvSpPr>
          <p:cNvPr id="17" name="Obdĺžnik 16"/>
          <p:cNvSpPr/>
          <p:nvPr/>
        </p:nvSpPr>
        <p:spPr>
          <a:xfrm>
            <a:off x="6685795" y="5341278"/>
            <a:ext cx="3744416" cy="830997"/>
          </a:xfrm>
          <a:prstGeom prst="rect">
            <a:avLst/>
          </a:prstGeom>
          <a:ln w="19050">
            <a:solidFill>
              <a:srgbClr val="0070C0"/>
            </a:solidFill>
          </a:ln>
        </p:spPr>
        <p:txBody>
          <a:bodyPr wrap="square">
            <a:spAutoFit/>
          </a:bodyPr>
          <a:lstStyle/>
          <a:p>
            <a:r>
              <a:rPr lang="sk-SK" sz="2400" dirty="0">
                <a:solidFill>
                  <a:srgbClr val="0070C0"/>
                </a:solidFill>
              </a:rPr>
              <a:t>nekonkurenčné (bezpečné) prostredie</a:t>
            </a:r>
          </a:p>
        </p:txBody>
      </p:sp>
      <p:sp>
        <p:nvSpPr>
          <p:cNvPr id="18" name="Obdĺžnik 17"/>
          <p:cNvSpPr/>
          <p:nvPr/>
        </p:nvSpPr>
        <p:spPr>
          <a:xfrm>
            <a:off x="1103414" y="7217424"/>
            <a:ext cx="1555895" cy="923330"/>
          </a:xfrm>
          <a:prstGeom prst="rect">
            <a:avLst/>
          </a:prstGeom>
          <a:ln w="19050">
            <a:solidFill>
              <a:srgbClr val="0070C0"/>
            </a:solidFill>
          </a:ln>
        </p:spPr>
        <p:txBody>
          <a:bodyPr wrap="square">
            <a:spAutoFit/>
          </a:bodyPr>
          <a:lstStyle/>
          <a:p>
            <a:r>
              <a:rPr lang="sk-SK" dirty="0">
                <a:solidFill>
                  <a:srgbClr val="0070C0"/>
                </a:solidFill>
              </a:rPr>
              <a:t>ohrozenia: </a:t>
            </a:r>
            <a:r>
              <a:rPr lang="sk-SK" dirty="0" err="1">
                <a:solidFill>
                  <a:srgbClr val="0070C0"/>
                </a:solidFill>
              </a:rPr>
              <a:t>sebahodnota</a:t>
            </a:r>
            <a:r>
              <a:rPr lang="sk-SK" dirty="0">
                <a:solidFill>
                  <a:srgbClr val="0070C0"/>
                </a:solidFill>
              </a:rPr>
              <a:t>, autonómia</a:t>
            </a:r>
          </a:p>
        </p:txBody>
      </p:sp>
      <p:sp>
        <p:nvSpPr>
          <p:cNvPr id="19" name="Obdĺžnik 18"/>
          <p:cNvSpPr/>
          <p:nvPr/>
        </p:nvSpPr>
        <p:spPr>
          <a:xfrm>
            <a:off x="3570942" y="7679089"/>
            <a:ext cx="2277056" cy="1200329"/>
          </a:xfrm>
          <a:prstGeom prst="rect">
            <a:avLst/>
          </a:prstGeom>
          <a:ln w="19050">
            <a:solidFill>
              <a:srgbClr val="0070C0"/>
            </a:solidFill>
          </a:ln>
        </p:spPr>
        <p:txBody>
          <a:bodyPr wrap="square">
            <a:spAutoFit/>
          </a:bodyPr>
          <a:lstStyle/>
          <a:p>
            <a:r>
              <a:rPr lang="sk-SK" dirty="0">
                <a:solidFill>
                  <a:srgbClr val="0070C0"/>
                </a:solidFill>
              </a:rPr>
              <a:t>očakávanie úspechu, porovnávanie s ostatnými, externá motivácia k učeniu</a:t>
            </a:r>
          </a:p>
        </p:txBody>
      </p:sp>
      <p:sp>
        <p:nvSpPr>
          <p:cNvPr id="20" name="BlokTextu 19"/>
          <p:cNvSpPr txBox="1"/>
          <p:nvPr/>
        </p:nvSpPr>
        <p:spPr>
          <a:xfrm>
            <a:off x="1289276" y="791031"/>
            <a:ext cx="1734208" cy="461665"/>
          </a:xfrm>
          <a:prstGeom prst="rect">
            <a:avLst/>
          </a:prstGeom>
          <a:noFill/>
          <a:ln>
            <a:solidFill>
              <a:srgbClr val="FF0000"/>
            </a:solidFill>
          </a:ln>
        </p:spPr>
        <p:txBody>
          <a:bodyPr wrap="square" rtlCol="0">
            <a:spAutoFit/>
          </a:bodyPr>
          <a:lstStyle/>
          <a:p>
            <a:pPr algn="ctr"/>
            <a:r>
              <a:rPr lang="sk-SK" sz="2400" b="1" dirty="0">
                <a:latin typeface="Calibri" pitchFamily="34" charset="0"/>
              </a:rPr>
              <a:t>Výkonový</a:t>
            </a:r>
            <a:endParaRPr lang="en-US" sz="2400" b="1" dirty="0">
              <a:latin typeface="Calibri" pitchFamily="34" charset="0"/>
            </a:endParaRPr>
          </a:p>
        </p:txBody>
      </p:sp>
      <p:pic>
        <p:nvPicPr>
          <p:cNvPr id="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5605" y="6441"/>
            <a:ext cx="5836395" cy="80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BlokTextu 21"/>
          <p:cNvSpPr txBox="1"/>
          <p:nvPr/>
        </p:nvSpPr>
        <p:spPr>
          <a:xfrm>
            <a:off x="6683501" y="1021864"/>
            <a:ext cx="1734208" cy="461665"/>
          </a:xfrm>
          <a:prstGeom prst="rect">
            <a:avLst/>
          </a:prstGeom>
          <a:noFill/>
          <a:ln>
            <a:solidFill>
              <a:srgbClr val="FF0000"/>
            </a:solidFill>
          </a:ln>
        </p:spPr>
        <p:txBody>
          <a:bodyPr wrap="square" rtlCol="0">
            <a:spAutoFit/>
          </a:bodyPr>
          <a:lstStyle/>
          <a:p>
            <a:pPr algn="ctr"/>
            <a:r>
              <a:rPr lang="sk-SK" sz="2400" b="1" dirty="0">
                <a:latin typeface="Calibri" pitchFamily="34" charset="0"/>
              </a:rPr>
              <a:t>Osobnostný</a:t>
            </a:r>
            <a:endParaRPr lang="en-US" sz="2400" b="1" dirty="0">
              <a:latin typeface="Calibri" pitchFamily="34" charset="0"/>
            </a:endParaRPr>
          </a:p>
        </p:txBody>
      </p:sp>
    </p:spTree>
    <p:extLst>
      <p:ext uri="{BB962C8B-B14F-4D97-AF65-F5344CB8AC3E}">
        <p14:creationId xmlns:p14="http://schemas.microsoft.com/office/powerpoint/2010/main" val="393220972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lokTextu 4"/>
          <p:cNvSpPr txBox="1"/>
          <p:nvPr/>
        </p:nvSpPr>
        <p:spPr>
          <a:xfrm>
            <a:off x="1991544" y="1124745"/>
            <a:ext cx="2520280" cy="461665"/>
          </a:xfrm>
          <a:prstGeom prst="rect">
            <a:avLst/>
          </a:prstGeom>
          <a:noFill/>
        </p:spPr>
        <p:txBody>
          <a:bodyPr wrap="square" rtlCol="0">
            <a:spAutoFit/>
          </a:bodyPr>
          <a:lstStyle/>
          <a:p>
            <a:r>
              <a:rPr lang="sk-SK" sz="2400" dirty="0"/>
              <a:t>vyhrávať</a:t>
            </a:r>
          </a:p>
        </p:txBody>
      </p:sp>
      <p:sp>
        <p:nvSpPr>
          <p:cNvPr id="6" name="BlokTextu 5"/>
          <p:cNvSpPr txBox="1"/>
          <p:nvPr/>
        </p:nvSpPr>
        <p:spPr>
          <a:xfrm>
            <a:off x="5375920" y="1196753"/>
            <a:ext cx="2520280" cy="461665"/>
          </a:xfrm>
          <a:prstGeom prst="rect">
            <a:avLst/>
          </a:prstGeom>
          <a:noFill/>
        </p:spPr>
        <p:txBody>
          <a:bodyPr wrap="square" rtlCol="0">
            <a:spAutoFit/>
          </a:bodyPr>
          <a:lstStyle/>
          <a:p>
            <a:r>
              <a:rPr lang="sk-SK" sz="2400" dirty="0"/>
              <a:t>naučiť prehrávať</a:t>
            </a:r>
          </a:p>
        </p:txBody>
      </p:sp>
      <p:sp>
        <p:nvSpPr>
          <p:cNvPr id="7" name="BlokTextu 6"/>
          <p:cNvSpPr txBox="1"/>
          <p:nvPr/>
        </p:nvSpPr>
        <p:spPr>
          <a:xfrm>
            <a:off x="1991544" y="1916833"/>
            <a:ext cx="2520280" cy="461665"/>
          </a:xfrm>
          <a:prstGeom prst="rect">
            <a:avLst/>
          </a:prstGeom>
          <a:noFill/>
        </p:spPr>
        <p:txBody>
          <a:bodyPr wrap="square" rtlCol="0">
            <a:spAutoFit/>
          </a:bodyPr>
          <a:lstStyle/>
          <a:p>
            <a:r>
              <a:rPr lang="sk-SK" sz="2400" dirty="0"/>
              <a:t>bezchybnosť</a:t>
            </a:r>
          </a:p>
        </p:txBody>
      </p:sp>
      <p:sp>
        <p:nvSpPr>
          <p:cNvPr id="8" name="BlokTextu 7"/>
          <p:cNvSpPr txBox="1"/>
          <p:nvPr/>
        </p:nvSpPr>
        <p:spPr>
          <a:xfrm>
            <a:off x="5447928" y="1916833"/>
            <a:ext cx="4392488" cy="830997"/>
          </a:xfrm>
          <a:prstGeom prst="rect">
            <a:avLst/>
          </a:prstGeom>
          <a:noFill/>
        </p:spPr>
        <p:txBody>
          <a:bodyPr wrap="square" rtlCol="0">
            <a:spAutoFit/>
          </a:bodyPr>
          <a:lstStyle/>
          <a:p>
            <a:r>
              <a:rPr lang="sk-SK" sz="2400" dirty="0"/>
              <a:t>naučiť akceptovať vlastné chyby , naučiť sa učiť sa z vlastných chýb</a:t>
            </a:r>
          </a:p>
        </p:txBody>
      </p:sp>
      <p:sp>
        <p:nvSpPr>
          <p:cNvPr id="9" name="BlokTextu 8"/>
          <p:cNvSpPr txBox="1"/>
          <p:nvPr/>
        </p:nvSpPr>
        <p:spPr>
          <a:xfrm>
            <a:off x="1991544" y="2924945"/>
            <a:ext cx="2808312" cy="461665"/>
          </a:xfrm>
          <a:prstGeom prst="rect">
            <a:avLst/>
          </a:prstGeom>
          <a:noFill/>
        </p:spPr>
        <p:txBody>
          <a:bodyPr wrap="square" rtlCol="0">
            <a:spAutoFit/>
          </a:bodyPr>
          <a:lstStyle/>
          <a:p>
            <a:r>
              <a:rPr lang="sk-SK" sz="2400" dirty="0"/>
              <a:t>rýchlosť a prvenstvo</a:t>
            </a:r>
          </a:p>
        </p:txBody>
      </p:sp>
      <p:sp>
        <p:nvSpPr>
          <p:cNvPr id="10" name="BlokTextu 9"/>
          <p:cNvSpPr txBox="1"/>
          <p:nvPr/>
        </p:nvSpPr>
        <p:spPr>
          <a:xfrm>
            <a:off x="5591944" y="2996953"/>
            <a:ext cx="4104456" cy="830997"/>
          </a:xfrm>
          <a:prstGeom prst="rect">
            <a:avLst/>
          </a:prstGeom>
          <a:noFill/>
        </p:spPr>
        <p:txBody>
          <a:bodyPr wrap="square" rtlCol="0">
            <a:spAutoFit/>
          </a:bodyPr>
          <a:lstStyle/>
          <a:p>
            <a:r>
              <a:rPr lang="sk-SK" sz="2400" dirty="0"/>
              <a:t>učiť sa prekonávať prekážky riešením ťažkých úloh</a:t>
            </a:r>
          </a:p>
        </p:txBody>
      </p:sp>
      <p:sp>
        <p:nvSpPr>
          <p:cNvPr id="11" name="BlokTextu 10"/>
          <p:cNvSpPr txBox="1"/>
          <p:nvPr/>
        </p:nvSpPr>
        <p:spPr>
          <a:xfrm>
            <a:off x="2063552" y="5085185"/>
            <a:ext cx="2808312" cy="461665"/>
          </a:xfrm>
          <a:prstGeom prst="rect">
            <a:avLst/>
          </a:prstGeom>
          <a:noFill/>
        </p:spPr>
        <p:txBody>
          <a:bodyPr wrap="square" rtlCol="0">
            <a:spAutoFit/>
          </a:bodyPr>
          <a:lstStyle/>
          <a:p>
            <a:r>
              <a:rPr lang="sk-SK" sz="2400" dirty="0"/>
              <a:t>byť lepší ako ostatní</a:t>
            </a:r>
          </a:p>
        </p:txBody>
      </p:sp>
      <p:sp>
        <p:nvSpPr>
          <p:cNvPr id="12" name="BlokTextu 11"/>
          <p:cNvSpPr txBox="1"/>
          <p:nvPr/>
        </p:nvSpPr>
        <p:spPr>
          <a:xfrm>
            <a:off x="5591944" y="5157193"/>
            <a:ext cx="4176464" cy="830997"/>
          </a:xfrm>
          <a:prstGeom prst="rect">
            <a:avLst/>
          </a:prstGeom>
          <a:noFill/>
        </p:spPr>
        <p:txBody>
          <a:bodyPr wrap="square" rtlCol="0">
            <a:spAutoFit/>
          </a:bodyPr>
          <a:lstStyle/>
          <a:p>
            <a:r>
              <a:rPr lang="sk-SK" sz="2400" dirty="0"/>
              <a:t>akceptovať seba samého, klásť si reálne ciele</a:t>
            </a:r>
          </a:p>
        </p:txBody>
      </p:sp>
      <p:sp>
        <p:nvSpPr>
          <p:cNvPr id="13" name="BlokTextu 12"/>
          <p:cNvSpPr txBox="1"/>
          <p:nvPr/>
        </p:nvSpPr>
        <p:spPr>
          <a:xfrm>
            <a:off x="1991544" y="4077073"/>
            <a:ext cx="3240360" cy="461665"/>
          </a:xfrm>
          <a:prstGeom prst="rect">
            <a:avLst/>
          </a:prstGeom>
          <a:noFill/>
        </p:spPr>
        <p:txBody>
          <a:bodyPr wrap="square" rtlCol="0">
            <a:spAutoFit/>
          </a:bodyPr>
          <a:lstStyle/>
          <a:p>
            <a:r>
              <a:rPr lang="sk-SK" sz="2400" dirty="0"/>
              <a:t>orientácia na výsledok</a:t>
            </a:r>
          </a:p>
        </p:txBody>
      </p:sp>
      <p:sp>
        <p:nvSpPr>
          <p:cNvPr id="14" name="BlokTextu 13"/>
          <p:cNvSpPr txBox="1"/>
          <p:nvPr/>
        </p:nvSpPr>
        <p:spPr>
          <a:xfrm>
            <a:off x="5663952" y="4005065"/>
            <a:ext cx="4320480" cy="830997"/>
          </a:xfrm>
          <a:prstGeom prst="rect">
            <a:avLst/>
          </a:prstGeom>
          <a:noFill/>
        </p:spPr>
        <p:txBody>
          <a:bodyPr wrap="square" rtlCol="0">
            <a:spAutoFit/>
          </a:bodyPr>
          <a:lstStyle/>
          <a:p>
            <a:r>
              <a:rPr lang="sk-SK" sz="2400" dirty="0"/>
              <a:t>orientácia proces (objavovanie, prekonávanie...)</a:t>
            </a:r>
          </a:p>
        </p:txBody>
      </p:sp>
      <p:cxnSp>
        <p:nvCxnSpPr>
          <p:cNvPr id="17" name="Rovná spojnica 16"/>
          <p:cNvCxnSpPr/>
          <p:nvPr/>
        </p:nvCxnSpPr>
        <p:spPr>
          <a:xfrm>
            <a:off x="5159896" y="692696"/>
            <a:ext cx="0" cy="5328592"/>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pic>
        <p:nvPicPr>
          <p:cNvPr id="1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5605" y="6441"/>
            <a:ext cx="5836395" cy="80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307127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 calcmode="lin" valueType="num">
                                      <p:cBhvr>
                                        <p:cTn id="31"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12">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okTextu 3"/>
          <p:cNvSpPr txBox="1"/>
          <p:nvPr/>
        </p:nvSpPr>
        <p:spPr>
          <a:xfrm>
            <a:off x="1009430" y="1072436"/>
            <a:ext cx="3069275" cy="369332"/>
          </a:xfrm>
          <a:prstGeom prst="rect">
            <a:avLst/>
          </a:prstGeom>
          <a:noFill/>
          <a:ln>
            <a:solidFill>
              <a:schemeClr val="accent2"/>
            </a:solidFill>
          </a:ln>
        </p:spPr>
        <p:txBody>
          <a:bodyPr wrap="square" rtlCol="0">
            <a:spAutoFit/>
          </a:bodyPr>
          <a:lstStyle/>
          <a:p>
            <a:r>
              <a:rPr lang="sk-SK" dirty="0" smtClean="0"/>
              <a:t>AKÝ JE NADANÝ ŽIAK V ŠKOLE:</a:t>
            </a:r>
          </a:p>
        </p:txBody>
      </p:sp>
      <p:sp>
        <p:nvSpPr>
          <p:cNvPr id="5" name="BlokTextu 4"/>
          <p:cNvSpPr txBox="1"/>
          <p:nvPr/>
        </p:nvSpPr>
        <p:spPr>
          <a:xfrm>
            <a:off x="1009430" y="2084028"/>
            <a:ext cx="4007737" cy="369332"/>
          </a:xfrm>
          <a:prstGeom prst="rect">
            <a:avLst/>
          </a:prstGeom>
          <a:noFill/>
          <a:ln>
            <a:solidFill>
              <a:srgbClr val="00B0F0"/>
            </a:solidFill>
          </a:ln>
        </p:spPr>
        <p:txBody>
          <a:bodyPr wrap="square" rtlCol="0">
            <a:spAutoFit/>
          </a:bodyPr>
          <a:lstStyle/>
          <a:p>
            <a:pPr>
              <a:spcBef>
                <a:spcPct val="50000"/>
              </a:spcBef>
            </a:pPr>
            <a:r>
              <a:rPr lang="sk-SK" dirty="0"/>
              <a:t>má výborné školské výsledky, </a:t>
            </a:r>
            <a:r>
              <a:rPr lang="sk-SK" dirty="0" smtClean="0"/>
              <a:t>prospech</a:t>
            </a:r>
            <a:endParaRPr lang="sk-SK" dirty="0"/>
          </a:p>
        </p:txBody>
      </p:sp>
      <p:sp>
        <p:nvSpPr>
          <p:cNvPr id="6" name="BlokTextu 5"/>
          <p:cNvSpPr txBox="1"/>
          <p:nvPr/>
        </p:nvSpPr>
        <p:spPr>
          <a:xfrm>
            <a:off x="1009430" y="2795735"/>
            <a:ext cx="7217927" cy="369332"/>
          </a:xfrm>
          <a:prstGeom prst="rect">
            <a:avLst/>
          </a:prstGeom>
          <a:noFill/>
          <a:ln>
            <a:solidFill>
              <a:srgbClr val="00B0F0"/>
            </a:solidFill>
          </a:ln>
        </p:spPr>
        <p:txBody>
          <a:bodyPr wrap="square" rtlCol="0">
            <a:spAutoFit/>
          </a:bodyPr>
          <a:lstStyle/>
          <a:p>
            <a:pPr>
              <a:spcBef>
                <a:spcPct val="50000"/>
              </a:spcBef>
            </a:pPr>
            <a:r>
              <a:rPr lang="sk-SK" dirty="0" smtClean="0"/>
              <a:t>umiestňuje </a:t>
            </a:r>
            <a:r>
              <a:rPr lang="sk-SK" dirty="0"/>
              <a:t>sa v predmetových súťažiach (matematická olympiáda</a:t>
            </a:r>
            <a:r>
              <a:rPr lang="sk-SK" dirty="0" smtClean="0"/>
              <a:t>...)</a:t>
            </a:r>
            <a:endParaRPr lang="sk-SK" dirty="0"/>
          </a:p>
        </p:txBody>
      </p:sp>
      <p:sp>
        <p:nvSpPr>
          <p:cNvPr id="7" name="BlokTextu 6"/>
          <p:cNvSpPr txBox="1"/>
          <p:nvPr/>
        </p:nvSpPr>
        <p:spPr>
          <a:xfrm>
            <a:off x="1009430" y="3582880"/>
            <a:ext cx="7519428" cy="369332"/>
          </a:xfrm>
          <a:prstGeom prst="rect">
            <a:avLst/>
          </a:prstGeom>
          <a:noFill/>
          <a:ln>
            <a:solidFill>
              <a:srgbClr val="00B0F0"/>
            </a:solidFill>
          </a:ln>
        </p:spPr>
        <p:txBody>
          <a:bodyPr wrap="square" rtlCol="0">
            <a:spAutoFit/>
          </a:bodyPr>
          <a:lstStyle/>
          <a:p>
            <a:pPr>
              <a:spcBef>
                <a:spcPct val="50000"/>
              </a:spcBef>
            </a:pPr>
            <a:r>
              <a:rPr lang="sk-SK" dirty="0" smtClean="0"/>
              <a:t>dokáže </a:t>
            </a:r>
            <a:r>
              <a:rPr lang="sk-SK" dirty="0"/>
              <a:t>prekonávať prekážky, preukazuje usilovnosť pri riešení náročných </a:t>
            </a:r>
            <a:r>
              <a:rPr lang="sk-SK" dirty="0" smtClean="0"/>
              <a:t>úloh</a:t>
            </a:r>
            <a:endParaRPr lang="sk-SK" dirty="0"/>
          </a:p>
        </p:txBody>
      </p:sp>
      <p:sp>
        <p:nvSpPr>
          <p:cNvPr id="8" name="BlokTextu 7"/>
          <p:cNvSpPr txBox="1"/>
          <p:nvPr/>
        </p:nvSpPr>
        <p:spPr>
          <a:xfrm>
            <a:off x="1028088" y="4308842"/>
            <a:ext cx="4007738" cy="369332"/>
          </a:xfrm>
          <a:prstGeom prst="rect">
            <a:avLst/>
          </a:prstGeom>
          <a:noFill/>
          <a:ln>
            <a:solidFill>
              <a:srgbClr val="00B0F0"/>
            </a:solidFill>
          </a:ln>
        </p:spPr>
        <p:txBody>
          <a:bodyPr wrap="square" rtlCol="0">
            <a:spAutoFit/>
          </a:bodyPr>
          <a:lstStyle/>
          <a:p>
            <a:pPr>
              <a:spcBef>
                <a:spcPct val="50000"/>
              </a:spcBef>
            </a:pPr>
            <a:r>
              <a:rPr lang="sk-SK" dirty="0" smtClean="0"/>
              <a:t>má </a:t>
            </a:r>
            <a:r>
              <a:rPr lang="sk-SK" dirty="0"/>
              <a:t>priority zhodné s požiadavkami školy</a:t>
            </a:r>
            <a:endParaRPr lang="cs-CZ" dirty="0"/>
          </a:p>
        </p:txBody>
      </p:sp>
      <p:sp>
        <p:nvSpPr>
          <p:cNvPr id="9" name="BlokTextu 8"/>
          <p:cNvSpPr txBox="1"/>
          <p:nvPr/>
        </p:nvSpPr>
        <p:spPr>
          <a:xfrm>
            <a:off x="1017742" y="5006294"/>
            <a:ext cx="5337863" cy="369332"/>
          </a:xfrm>
          <a:prstGeom prst="rect">
            <a:avLst/>
          </a:prstGeom>
          <a:noFill/>
          <a:ln>
            <a:solidFill>
              <a:srgbClr val="00B0F0"/>
            </a:solidFill>
          </a:ln>
        </p:spPr>
        <p:txBody>
          <a:bodyPr wrap="square" rtlCol="0">
            <a:spAutoFit/>
          </a:bodyPr>
          <a:lstStyle/>
          <a:p>
            <a:pPr>
              <a:spcBef>
                <a:spcPct val="50000"/>
              </a:spcBef>
            </a:pPr>
            <a:r>
              <a:rPr lang="en-US" dirty="0" err="1" smtClean="0"/>
              <a:t>má</a:t>
            </a:r>
            <a:r>
              <a:rPr lang="en-US" dirty="0" smtClean="0"/>
              <a:t> </a:t>
            </a:r>
            <a:r>
              <a:rPr lang="en-US" dirty="0" err="1" smtClean="0"/>
              <a:t>zodpovedné</a:t>
            </a:r>
            <a:r>
              <a:rPr lang="en-US" dirty="0" smtClean="0"/>
              <a:t> </a:t>
            </a:r>
            <a:r>
              <a:rPr lang="en-US" dirty="0" err="1" smtClean="0"/>
              <a:t>správanie</a:t>
            </a:r>
            <a:r>
              <a:rPr lang="en-US" dirty="0" smtClean="0"/>
              <a:t>, vie </a:t>
            </a:r>
            <a:r>
              <a:rPr lang="en-US" dirty="0" err="1" smtClean="0"/>
              <a:t>sa</a:t>
            </a:r>
            <a:r>
              <a:rPr lang="en-US" dirty="0" smtClean="0"/>
              <a:t> </a:t>
            </a:r>
            <a:r>
              <a:rPr lang="en-US" dirty="0" err="1" smtClean="0"/>
              <a:t>prispôsobiť</a:t>
            </a:r>
            <a:r>
              <a:rPr lang="en-US" dirty="0" smtClean="0"/>
              <a:t> </a:t>
            </a:r>
            <a:r>
              <a:rPr lang="en-US" dirty="0" err="1" smtClean="0"/>
              <a:t>systému</a:t>
            </a:r>
            <a:endParaRPr lang="cs-CZ" dirty="0"/>
          </a:p>
        </p:txBody>
      </p:sp>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5605" y="5757"/>
            <a:ext cx="5836395" cy="80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BlokTextu 12"/>
          <p:cNvSpPr txBox="1"/>
          <p:nvPr/>
        </p:nvSpPr>
        <p:spPr>
          <a:xfrm>
            <a:off x="8415979" y="5253616"/>
            <a:ext cx="3544866" cy="400110"/>
          </a:xfrm>
          <a:prstGeom prst="rect">
            <a:avLst/>
          </a:prstGeom>
          <a:noFill/>
          <a:ln>
            <a:solidFill>
              <a:schemeClr val="accent2"/>
            </a:solidFill>
          </a:ln>
        </p:spPr>
        <p:txBody>
          <a:bodyPr wrap="square" rtlCol="0">
            <a:spAutoFit/>
          </a:bodyPr>
          <a:lstStyle/>
          <a:p>
            <a:r>
              <a:rPr lang="sk-SK" sz="2000" b="1" dirty="0" smtClean="0"/>
              <a:t>ŠKOLSKY (úspešný) nadaný žiak</a:t>
            </a:r>
          </a:p>
        </p:txBody>
      </p:sp>
      <p:sp>
        <p:nvSpPr>
          <p:cNvPr id="14" name="BlokTextu 13"/>
          <p:cNvSpPr txBox="1"/>
          <p:nvPr/>
        </p:nvSpPr>
        <p:spPr>
          <a:xfrm>
            <a:off x="8818322" y="1763430"/>
            <a:ext cx="2740181" cy="400110"/>
          </a:xfrm>
          <a:prstGeom prst="rect">
            <a:avLst/>
          </a:prstGeom>
          <a:noFill/>
          <a:ln>
            <a:solidFill>
              <a:schemeClr val="accent2"/>
            </a:solidFill>
          </a:ln>
        </p:spPr>
        <p:txBody>
          <a:bodyPr wrap="square" rtlCol="0">
            <a:spAutoFit/>
          </a:bodyPr>
          <a:lstStyle/>
          <a:p>
            <a:r>
              <a:rPr lang="sk-SK" sz="2000" b="1" dirty="0"/>
              <a:t>I</a:t>
            </a:r>
            <a:r>
              <a:rPr lang="sk-SK" sz="2000" b="1" dirty="0" smtClean="0"/>
              <a:t>ntelektovo nadaný žiak</a:t>
            </a:r>
          </a:p>
        </p:txBody>
      </p:sp>
      <p:sp>
        <p:nvSpPr>
          <p:cNvPr id="15" name="BlokTextu 14"/>
          <p:cNvSpPr txBox="1"/>
          <p:nvPr/>
        </p:nvSpPr>
        <p:spPr>
          <a:xfrm>
            <a:off x="10130920" y="3230181"/>
            <a:ext cx="333066" cy="646331"/>
          </a:xfrm>
          <a:prstGeom prst="rect">
            <a:avLst/>
          </a:prstGeom>
          <a:noFill/>
          <a:ln>
            <a:solidFill>
              <a:schemeClr val="accent2"/>
            </a:solidFill>
          </a:ln>
        </p:spPr>
        <p:txBody>
          <a:bodyPr wrap="square" rtlCol="0">
            <a:spAutoFit/>
          </a:bodyPr>
          <a:lstStyle/>
          <a:p>
            <a:r>
              <a:rPr lang="sk-SK" sz="3600" b="1" dirty="0" smtClean="0"/>
              <a:t>?</a:t>
            </a:r>
          </a:p>
        </p:txBody>
      </p:sp>
    </p:spTree>
    <p:extLst>
      <p:ext uri="{BB962C8B-B14F-4D97-AF65-F5344CB8AC3E}">
        <p14:creationId xmlns:p14="http://schemas.microsoft.com/office/powerpoint/2010/main" val="3479401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1000" fill="hold"/>
                                        <p:tgtEl>
                                          <p:spTgt spid="13"/>
                                        </p:tgtEl>
                                        <p:attrNameLst>
                                          <p:attrName>ppt_w</p:attrName>
                                        </p:attrNameLst>
                                      </p:cBhvr>
                                      <p:tavLst>
                                        <p:tav tm="0">
                                          <p:val>
                                            <p:fltVal val="0"/>
                                          </p:val>
                                        </p:tav>
                                        <p:tav tm="100000">
                                          <p:val>
                                            <p:strVal val="#ppt_w"/>
                                          </p:val>
                                        </p:tav>
                                      </p:tavLst>
                                    </p:anim>
                                    <p:anim calcmode="lin" valueType="num">
                                      <p:cBhvr>
                                        <p:cTn id="43" dur="1000" fill="hold"/>
                                        <p:tgtEl>
                                          <p:spTgt spid="13"/>
                                        </p:tgtEl>
                                        <p:attrNameLst>
                                          <p:attrName>ppt_h</p:attrName>
                                        </p:attrNameLst>
                                      </p:cBhvr>
                                      <p:tavLst>
                                        <p:tav tm="0">
                                          <p:val>
                                            <p:fltVal val="0"/>
                                          </p:val>
                                        </p:tav>
                                        <p:tav tm="100000">
                                          <p:val>
                                            <p:strVal val="#ppt_h"/>
                                          </p:val>
                                        </p:tav>
                                      </p:tavLst>
                                    </p:anim>
                                    <p:anim calcmode="lin" valueType="num">
                                      <p:cBhvr>
                                        <p:cTn id="44" dur="1000" fill="hold"/>
                                        <p:tgtEl>
                                          <p:spTgt spid="13"/>
                                        </p:tgtEl>
                                        <p:attrNameLst>
                                          <p:attrName>style.rotation</p:attrName>
                                        </p:attrNameLst>
                                      </p:cBhvr>
                                      <p:tavLst>
                                        <p:tav tm="0">
                                          <p:val>
                                            <p:fltVal val="90"/>
                                          </p:val>
                                        </p:tav>
                                        <p:tav tm="100000">
                                          <p:val>
                                            <p:fltVal val="0"/>
                                          </p:val>
                                        </p:tav>
                                      </p:tavLst>
                                    </p:anim>
                                    <p:animEffect transition="in" filter="fade">
                                      <p:cBhvr>
                                        <p:cTn id="45" dur="1000"/>
                                        <p:tgtEl>
                                          <p:spTgt spid="13"/>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1000" fill="hold"/>
                                        <p:tgtEl>
                                          <p:spTgt spid="15"/>
                                        </p:tgtEl>
                                        <p:attrNameLst>
                                          <p:attrName>ppt_w</p:attrName>
                                        </p:attrNameLst>
                                      </p:cBhvr>
                                      <p:tavLst>
                                        <p:tav tm="0">
                                          <p:val>
                                            <p:fltVal val="0"/>
                                          </p:val>
                                        </p:tav>
                                        <p:tav tm="100000">
                                          <p:val>
                                            <p:strVal val="#ppt_w"/>
                                          </p:val>
                                        </p:tav>
                                      </p:tavLst>
                                    </p:anim>
                                    <p:anim calcmode="lin" valueType="num">
                                      <p:cBhvr>
                                        <p:cTn id="49" dur="1000" fill="hold"/>
                                        <p:tgtEl>
                                          <p:spTgt spid="15"/>
                                        </p:tgtEl>
                                        <p:attrNameLst>
                                          <p:attrName>ppt_h</p:attrName>
                                        </p:attrNameLst>
                                      </p:cBhvr>
                                      <p:tavLst>
                                        <p:tav tm="0">
                                          <p:val>
                                            <p:fltVal val="0"/>
                                          </p:val>
                                        </p:tav>
                                        <p:tav tm="100000">
                                          <p:val>
                                            <p:strVal val="#ppt_h"/>
                                          </p:val>
                                        </p:tav>
                                      </p:tavLst>
                                    </p:anim>
                                    <p:anim calcmode="lin" valueType="num">
                                      <p:cBhvr>
                                        <p:cTn id="50" dur="1000" fill="hold"/>
                                        <p:tgtEl>
                                          <p:spTgt spid="15"/>
                                        </p:tgtEl>
                                        <p:attrNameLst>
                                          <p:attrName>style.rotation</p:attrName>
                                        </p:attrNameLst>
                                      </p:cBhvr>
                                      <p:tavLst>
                                        <p:tav tm="0">
                                          <p:val>
                                            <p:fltVal val="90"/>
                                          </p:val>
                                        </p:tav>
                                        <p:tav tm="100000">
                                          <p:val>
                                            <p:fltVal val="0"/>
                                          </p:val>
                                        </p:tav>
                                      </p:tavLst>
                                    </p:anim>
                                    <p:animEffect transition="in" filter="fade">
                                      <p:cBhvr>
                                        <p:cTn id="51" dur="1000"/>
                                        <p:tgtEl>
                                          <p:spTgt spid="15"/>
                                        </p:tgtEl>
                                      </p:cBhvr>
                                    </p:animEffect>
                                  </p:childTnLst>
                                </p:cTn>
                              </p:par>
                              <p:par>
                                <p:cTn id="52" presetID="31"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1000" fill="hold"/>
                                        <p:tgtEl>
                                          <p:spTgt spid="14"/>
                                        </p:tgtEl>
                                        <p:attrNameLst>
                                          <p:attrName>ppt_w</p:attrName>
                                        </p:attrNameLst>
                                      </p:cBhvr>
                                      <p:tavLst>
                                        <p:tav tm="0">
                                          <p:val>
                                            <p:fltVal val="0"/>
                                          </p:val>
                                        </p:tav>
                                        <p:tav tm="100000">
                                          <p:val>
                                            <p:strVal val="#ppt_w"/>
                                          </p:val>
                                        </p:tav>
                                      </p:tavLst>
                                    </p:anim>
                                    <p:anim calcmode="lin" valueType="num">
                                      <p:cBhvr>
                                        <p:cTn id="55" dur="1000" fill="hold"/>
                                        <p:tgtEl>
                                          <p:spTgt spid="14"/>
                                        </p:tgtEl>
                                        <p:attrNameLst>
                                          <p:attrName>ppt_h</p:attrName>
                                        </p:attrNameLst>
                                      </p:cBhvr>
                                      <p:tavLst>
                                        <p:tav tm="0">
                                          <p:val>
                                            <p:fltVal val="0"/>
                                          </p:val>
                                        </p:tav>
                                        <p:tav tm="100000">
                                          <p:val>
                                            <p:strVal val="#ppt_h"/>
                                          </p:val>
                                        </p:tav>
                                      </p:tavLst>
                                    </p:anim>
                                    <p:anim calcmode="lin" valueType="num">
                                      <p:cBhvr>
                                        <p:cTn id="56" dur="1000" fill="hold"/>
                                        <p:tgtEl>
                                          <p:spTgt spid="14"/>
                                        </p:tgtEl>
                                        <p:attrNameLst>
                                          <p:attrName>style.rotation</p:attrName>
                                        </p:attrNameLst>
                                      </p:cBhvr>
                                      <p:tavLst>
                                        <p:tav tm="0">
                                          <p:val>
                                            <p:fltVal val="90"/>
                                          </p:val>
                                        </p:tav>
                                        <p:tav tm="100000">
                                          <p:val>
                                            <p:fltVal val="0"/>
                                          </p:val>
                                        </p:tav>
                                      </p:tavLst>
                                    </p:anim>
                                    <p:animEffect transition="in" filter="fade">
                                      <p:cBhvr>
                                        <p:cTn id="5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3" grpId="0" animBg="1"/>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5605" y="0"/>
            <a:ext cx="5836395" cy="80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Zástupný symbol čísla snímky 15"/>
          <p:cNvSpPr>
            <a:spLocks noGrp="1"/>
          </p:cNvSpPr>
          <p:nvPr>
            <p:ph type="sldNum" sz="quarter" idx="12"/>
          </p:nvPr>
        </p:nvSpPr>
        <p:spPr>
          <a:xfrm>
            <a:off x="11070609" y="8103264"/>
            <a:ext cx="2133600" cy="365125"/>
          </a:xfrm>
        </p:spPr>
        <p:txBody>
          <a:bodyPr/>
          <a:lstStyle/>
          <a:p>
            <a:fld id="{3070C552-EC13-4588-BF4C-28E5DE731CD0}" type="slidenum">
              <a:rPr lang="sk-SK" smtClean="0"/>
              <a:t>20</a:t>
            </a:fld>
            <a:endParaRPr lang="sk-SK"/>
          </a:p>
        </p:txBody>
      </p:sp>
      <p:sp>
        <p:nvSpPr>
          <p:cNvPr id="31" name="Obdĺžnik 30"/>
          <p:cNvSpPr/>
          <p:nvPr/>
        </p:nvSpPr>
        <p:spPr>
          <a:xfrm>
            <a:off x="745547" y="2122030"/>
            <a:ext cx="2557211" cy="461665"/>
          </a:xfrm>
          <a:prstGeom prst="rect">
            <a:avLst/>
          </a:prstGeom>
          <a:ln>
            <a:solidFill>
              <a:srgbClr val="0070C0"/>
            </a:solidFill>
          </a:ln>
        </p:spPr>
        <p:txBody>
          <a:bodyPr wrap="square">
            <a:spAutoFit/>
          </a:bodyPr>
          <a:lstStyle/>
          <a:p>
            <a:r>
              <a:rPr lang="sk-SK" sz="2400" dirty="0"/>
              <a:t>konkurencia, </a:t>
            </a:r>
            <a:r>
              <a:rPr lang="sk-SK" sz="2400" dirty="0" smtClean="0"/>
              <a:t>súťaž</a:t>
            </a:r>
            <a:endParaRPr lang="sk-SK" sz="2400" dirty="0"/>
          </a:p>
        </p:txBody>
      </p:sp>
      <p:sp>
        <p:nvSpPr>
          <p:cNvPr id="32" name="Obdĺžnik 31"/>
          <p:cNvSpPr/>
          <p:nvPr/>
        </p:nvSpPr>
        <p:spPr>
          <a:xfrm>
            <a:off x="745547" y="1167445"/>
            <a:ext cx="1861174" cy="461665"/>
          </a:xfrm>
          <a:prstGeom prst="rect">
            <a:avLst/>
          </a:prstGeom>
          <a:ln>
            <a:solidFill>
              <a:srgbClr val="FF0000"/>
            </a:solidFill>
          </a:ln>
        </p:spPr>
        <p:txBody>
          <a:bodyPr wrap="square">
            <a:spAutoFit/>
          </a:bodyPr>
          <a:lstStyle/>
          <a:p>
            <a:r>
              <a:rPr lang="sk-SK" sz="2400" dirty="0" smtClean="0"/>
              <a:t>Ohrozenia</a:t>
            </a:r>
            <a:endParaRPr lang="sk-SK" sz="2400" dirty="0"/>
          </a:p>
        </p:txBody>
      </p:sp>
      <p:sp>
        <p:nvSpPr>
          <p:cNvPr id="33" name="Obdĺžnik 32"/>
          <p:cNvSpPr/>
          <p:nvPr/>
        </p:nvSpPr>
        <p:spPr>
          <a:xfrm>
            <a:off x="729046" y="4677373"/>
            <a:ext cx="3526202" cy="461665"/>
          </a:xfrm>
          <a:prstGeom prst="rect">
            <a:avLst/>
          </a:prstGeom>
          <a:ln>
            <a:solidFill>
              <a:srgbClr val="0070C0"/>
            </a:solidFill>
          </a:ln>
        </p:spPr>
        <p:txBody>
          <a:bodyPr wrap="square">
            <a:spAutoFit/>
          </a:bodyPr>
          <a:lstStyle/>
          <a:p>
            <a:r>
              <a:rPr lang="sk-SK" sz="2400" dirty="0" smtClean="0"/>
              <a:t>známkovanie, hodnotenie</a:t>
            </a:r>
            <a:endParaRPr lang="sk-SK" sz="2400" dirty="0"/>
          </a:p>
        </p:txBody>
      </p:sp>
      <p:sp>
        <p:nvSpPr>
          <p:cNvPr id="34" name="Obdĺžnik 33"/>
          <p:cNvSpPr/>
          <p:nvPr/>
        </p:nvSpPr>
        <p:spPr>
          <a:xfrm>
            <a:off x="729046" y="3473200"/>
            <a:ext cx="4689115" cy="830997"/>
          </a:xfrm>
          <a:prstGeom prst="rect">
            <a:avLst/>
          </a:prstGeom>
          <a:ln>
            <a:solidFill>
              <a:srgbClr val="0070C0"/>
            </a:solidFill>
          </a:ln>
        </p:spPr>
        <p:txBody>
          <a:bodyPr wrap="square">
            <a:spAutoFit/>
          </a:bodyPr>
          <a:lstStyle/>
          <a:p>
            <a:r>
              <a:rPr lang="sk-SK" sz="2400" dirty="0" smtClean="0"/>
              <a:t>externá motivácia </a:t>
            </a:r>
          </a:p>
          <a:p>
            <a:r>
              <a:rPr lang="sk-SK" sz="2400" dirty="0" smtClean="0"/>
              <a:t>(podmieňovanie odmenou/trestom)</a:t>
            </a:r>
            <a:endParaRPr lang="sk-SK" sz="2400" dirty="0"/>
          </a:p>
        </p:txBody>
      </p:sp>
      <p:sp>
        <p:nvSpPr>
          <p:cNvPr id="35" name="Obdĺžnik 34"/>
          <p:cNvSpPr/>
          <p:nvPr/>
        </p:nvSpPr>
        <p:spPr>
          <a:xfrm>
            <a:off x="675882" y="5765452"/>
            <a:ext cx="3048530" cy="461665"/>
          </a:xfrm>
          <a:prstGeom prst="rect">
            <a:avLst/>
          </a:prstGeom>
          <a:ln>
            <a:solidFill>
              <a:srgbClr val="0070C0"/>
            </a:solidFill>
          </a:ln>
        </p:spPr>
        <p:txBody>
          <a:bodyPr wrap="square">
            <a:spAutoFit/>
          </a:bodyPr>
          <a:lstStyle/>
          <a:p>
            <a:r>
              <a:rPr lang="sk-SK" sz="2400" dirty="0" smtClean="0"/>
              <a:t>autorita a poslušnosť</a:t>
            </a:r>
            <a:endParaRPr lang="sk-SK" sz="2400" dirty="0"/>
          </a:p>
        </p:txBody>
      </p:sp>
      <p:sp>
        <p:nvSpPr>
          <p:cNvPr id="36" name="Obdĺžnik 35"/>
          <p:cNvSpPr/>
          <p:nvPr/>
        </p:nvSpPr>
        <p:spPr>
          <a:xfrm>
            <a:off x="6779996" y="2094268"/>
            <a:ext cx="2021293" cy="461665"/>
          </a:xfrm>
          <a:prstGeom prst="rect">
            <a:avLst/>
          </a:prstGeom>
          <a:ln>
            <a:solidFill>
              <a:srgbClr val="0070C0"/>
            </a:solidFill>
          </a:ln>
        </p:spPr>
        <p:txBody>
          <a:bodyPr wrap="square">
            <a:spAutoFit/>
          </a:bodyPr>
          <a:lstStyle/>
          <a:p>
            <a:r>
              <a:rPr lang="sk-SK" sz="2400" dirty="0" smtClean="0"/>
              <a:t>kooperácia</a:t>
            </a:r>
            <a:endParaRPr lang="sk-SK" sz="2400" dirty="0"/>
          </a:p>
        </p:txBody>
      </p:sp>
      <p:sp>
        <p:nvSpPr>
          <p:cNvPr id="37" name="Obdĺžnik 36"/>
          <p:cNvSpPr/>
          <p:nvPr/>
        </p:nvSpPr>
        <p:spPr>
          <a:xfrm>
            <a:off x="6779996" y="2818422"/>
            <a:ext cx="3089474" cy="461665"/>
          </a:xfrm>
          <a:prstGeom prst="rect">
            <a:avLst/>
          </a:prstGeom>
          <a:ln>
            <a:solidFill>
              <a:srgbClr val="0070C0"/>
            </a:solidFill>
          </a:ln>
        </p:spPr>
        <p:txBody>
          <a:bodyPr wrap="square">
            <a:spAutoFit/>
          </a:bodyPr>
          <a:lstStyle/>
          <a:p>
            <a:r>
              <a:rPr lang="sk-SK" sz="2400" dirty="0" smtClean="0"/>
              <a:t>zameranie na proces</a:t>
            </a:r>
            <a:endParaRPr lang="sk-SK" sz="2400" dirty="0"/>
          </a:p>
        </p:txBody>
      </p:sp>
      <p:sp>
        <p:nvSpPr>
          <p:cNvPr id="38" name="Obdĺžnik 37"/>
          <p:cNvSpPr/>
          <p:nvPr/>
        </p:nvSpPr>
        <p:spPr>
          <a:xfrm>
            <a:off x="6779996" y="3735928"/>
            <a:ext cx="2775576" cy="461665"/>
          </a:xfrm>
          <a:prstGeom prst="rect">
            <a:avLst/>
          </a:prstGeom>
          <a:ln>
            <a:solidFill>
              <a:srgbClr val="0070C0"/>
            </a:solidFill>
          </a:ln>
        </p:spPr>
        <p:txBody>
          <a:bodyPr wrap="square">
            <a:spAutoFit/>
          </a:bodyPr>
          <a:lstStyle/>
          <a:p>
            <a:r>
              <a:rPr lang="sk-SK" sz="2400" dirty="0" smtClean="0"/>
              <a:t>vnútorná motivácia</a:t>
            </a:r>
            <a:endParaRPr lang="sk-SK" sz="2400" dirty="0"/>
          </a:p>
        </p:txBody>
      </p:sp>
      <p:sp>
        <p:nvSpPr>
          <p:cNvPr id="39" name="Obdĺžnik 38"/>
          <p:cNvSpPr/>
          <p:nvPr/>
        </p:nvSpPr>
        <p:spPr>
          <a:xfrm>
            <a:off x="6779996" y="4653434"/>
            <a:ext cx="2090958" cy="461665"/>
          </a:xfrm>
          <a:prstGeom prst="rect">
            <a:avLst/>
          </a:prstGeom>
          <a:ln>
            <a:solidFill>
              <a:srgbClr val="0070C0"/>
            </a:solidFill>
          </a:ln>
        </p:spPr>
        <p:txBody>
          <a:bodyPr wrap="square">
            <a:spAutoFit/>
          </a:bodyPr>
          <a:lstStyle/>
          <a:p>
            <a:r>
              <a:rPr lang="sk-SK" sz="2400" dirty="0" smtClean="0"/>
              <a:t>spätná väzba</a:t>
            </a:r>
            <a:endParaRPr lang="sk-SK" sz="2400" dirty="0"/>
          </a:p>
        </p:txBody>
      </p:sp>
      <p:sp>
        <p:nvSpPr>
          <p:cNvPr id="40" name="Obdĺžnik 39"/>
          <p:cNvSpPr/>
          <p:nvPr/>
        </p:nvSpPr>
        <p:spPr>
          <a:xfrm>
            <a:off x="745547" y="2859009"/>
            <a:ext cx="2857462" cy="461665"/>
          </a:xfrm>
          <a:prstGeom prst="rect">
            <a:avLst/>
          </a:prstGeom>
          <a:ln>
            <a:solidFill>
              <a:srgbClr val="0070C0"/>
            </a:solidFill>
          </a:ln>
        </p:spPr>
        <p:txBody>
          <a:bodyPr wrap="square">
            <a:spAutoFit/>
          </a:bodyPr>
          <a:lstStyle/>
          <a:p>
            <a:r>
              <a:rPr lang="sk-SK" sz="2400" dirty="0" smtClean="0"/>
              <a:t>zameranie na výkon</a:t>
            </a:r>
            <a:endParaRPr lang="sk-SK" sz="2400" dirty="0"/>
          </a:p>
        </p:txBody>
      </p:sp>
      <p:sp>
        <p:nvSpPr>
          <p:cNvPr id="41" name="Obdĺžnik 40"/>
          <p:cNvSpPr/>
          <p:nvPr/>
        </p:nvSpPr>
        <p:spPr>
          <a:xfrm>
            <a:off x="6750472" y="5570940"/>
            <a:ext cx="4727296" cy="830997"/>
          </a:xfrm>
          <a:prstGeom prst="rect">
            <a:avLst/>
          </a:prstGeom>
          <a:ln>
            <a:solidFill>
              <a:srgbClr val="0070C0"/>
            </a:solidFill>
          </a:ln>
        </p:spPr>
        <p:txBody>
          <a:bodyPr wrap="square">
            <a:spAutoFit/>
          </a:bodyPr>
          <a:lstStyle/>
          <a:p>
            <a:r>
              <a:rPr lang="sk-SK" sz="2400" dirty="0" smtClean="0"/>
              <a:t>rešpektujúci prístup a nenásilná komunikácia</a:t>
            </a:r>
            <a:endParaRPr lang="sk-SK" sz="2400" dirty="0"/>
          </a:p>
        </p:txBody>
      </p:sp>
      <p:sp>
        <p:nvSpPr>
          <p:cNvPr id="42" name="Obdĺžnik 41"/>
          <p:cNvSpPr/>
          <p:nvPr/>
        </p:nvSpPr>
        <p:spPr>
          <a:xfrm>
            <a:off x="6764210" y="1222036"/>
            <a:ext cx="3908340" cy="461665"/>
          </a:xfrm>
          <a:prstGeom prst="rect">
            <a:avLst/>
          </a:prstGeom>
          <a:ln>
            <a:solidFill>
              <a:srgbClr val="FF0000"/>
            </a:solidFill>
          </a:ln>
        </p:spPr>
        <p:txBody>
          <a:bodyPr wrap="square">
            <a:spAutoFit/>
          </a:bodyPr>
          <a:lstStyle/>
          <a:p>
            <a:r>
              <a:rPr lang="sk-SK" sz="2400" dirty="0" smtClean="0"/>
              <a:t>Bezpečné učebné prostredie</a:t>
            </a:r>
            <a:endParaRPr lang="sk-SK" sz="2400" dirty="0"/>
          </a:p>
        </p:txBody>
      </p:sp>
    </p:spTree>
    <p:extLst>
      <p:ext uri="{BB962C8B-B14F-4D97-AF65-F5344CB8AC3E}">
        <p14:creationId xmlns:p14="http://schemas.microsoft.com/office/powerpoint/2010/main" val="10784178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1000" fill="hold"/>
                                        <p:tgtEl>
                                          <p:spTgt spid="40"/>
                                        </p:tgtEl>
                                        <p:attrNameLst>
                                          <p:attrName>ppt_w</p:attrName>
                                        </p:attrNameLst>
                                      </p:cBhvr>
                                      <p:tavLst>
                                        <p:tav tm="0">
                                          <p:val>
                                            <p:fltVal val="0"/>
                                          </p:val>
                                        </p:tav>
                                        <p:tav tm="100000">
                                          <p:val>
                                            <p:strVal val="#ppt_w"/>
                                          </p:val>
                                        </p:tav>
                                      </p:tavLst>
                                    </p:anim>
                                    <p:anim calcmode="lin" valueType="num">
                                      <p:cBhvr>
                                        <p:cTn id="15" dur="1000" fill="hold"/>
                                        <p:tgtEl>
                                          <p:spTgt spid="40"/>
                                        </p:tgtEl>
                                        <p:attrNameLst>
                                          <p:attrName>ppt_h</p:attrName>
                                        </p:attrNameLst>
                                      </p:cBhvr>
                                      <p:tavLst>
                                        <p:tav tm="0">
                                          <p:val>
                                            <p:fltVal val="0"/>
                                          </p:val>
                                        </p:tav>
                                        <p:tav tm="100000">
                                          <p:val>
                                            <p:strVal val="#ppt_h"/>
                                          </p:val>
                                        </p:tav>
                                      </p:tavLst>
                                    </p:anim>
                                    <p:anim calcmode="lin" valueType="num">
                                      <p:cBhvr>
                                        <p:cTn id="16" dur="1000" fill="hold"/>
                                        <p:tgtEl>
                                          <p:spTgt spid="40"/>
                                        </p:tgtEl>
                                        <p:attrNameLst>
                                          <p:attrName>style.rotation</p:attrName>
                                        </p:attrNameLst>
                                      </p:cBhvr>
                                      <p:tavLst>
                                        <p:tav tm="0">
                                          <p:val>
                                            <p:fltVal val="90"/>
                                          </p:val>
                                        </p:tav>
                                        <p:tav tm="100000">
                                          <p:val>
                                            <p:fltVal val="0"/>
                                          </p:val>
                                        </p:tav>
                                      </p:tavLst>
                                    </p:anim>
                                    <p:animEffect transition="in" filter="fade">
                                      <p:cBhvr>
                                        <p:cTn id="17" dur="1000"/>
                                        <p:tgtEl>
                                          <p:spTgt spid="40"/>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fltVal val="0"/>
                                          </p:val>
                                        </p:tav>
                                        <p:tav tm="100000">
                                          <p:val>
                                            <p:strVal val="#ppt_w"/>
                                          </p:val>
                                        </p:tav>
                                      </p:tavLst>
                                    </p:anim>
                                    <p:anim calcmode="lin" valueType="num">
                                      <p:cBhvr>
                                        <p:cTn id="22" dur="1000" fill="hold"/>
                                        <p:tgtEl>
                                          <p:spTgt spid="34"/>
                                        </p:tgtEl>
                                        <p:attrNameLst>
                                          <p:attrName>ppt_h</p:attrName>
                                        </p:attrNameLst>
                                      </p:cBhvr>
                                      <p:tavLst>
                                        <p:tav tm="0">
                                          <p:val>
                                            <p:fltVal val="0"/>
                                          </p:val>
                                        </p:tav>
                                        <p:tav tm="100000">
                                          <p:val>
                                            <p:strVal val="#ppt_h"/>
                                          </p:val>
                                        </p:tav>
                                      </p:tavLst>
                                    </p:anim>
                                    <p:anim calcmode="lin" valueType="num">
                                      <p:cBhvr>
                                        <p:cTn id="23" dur="1000" fill="hold"/>
                                        <p:tgtEl>
                                          <p:spTgt spid="34"/>
                                        </p:tgtEl>
                                        <p:attrNameLst>
                                          <p:attrName>style.rotation</p:attrName>
                                        </p:attrNameLst>
                                      </p:cBhvr>
                                      <p:tavLst>
                                        <p:tav tm="0">
                                          <p:val>
                                            <p:fltVal val="90"/>
                                          </p:val>
                                        </p:tav>
                                        <p:tav tm="100000">
                                          <p:val>
                                            <p:fltVal val="0"/>
                                          </p:val>
                                        </p:tav>
                                      </p:tavLst>
                                    </p:anim>
                                    <p:animEffect transition="in" filter="fade">
                                      <p:cBhvr>
                                        <p:cTn id="24" dur="1000"/>
                                        <p:tgtEl>
                                          <p:spTgt spid="34"/>
                                        </p:tgtEl>
                                      </p:cBhvr>
                                    </p:animEffect>
                                  </p:childTnLst>
                                </p:cTn>
                              </p:par>
                            </p:childTnLst>
                          </p:cTn>
                        </p:par>
                        <p:par>
                          <p:cTn id="25" fill="hold">
                            <p:stCondLst>
                              <p:cond delay="3000"/>
                            </p:stCondLst>
                            <p:childTnLst>
                              <p:par>
                                <p:cTn id="26" presetID="31" presetClass="entr" presetSubtype="0" fill="hold" grpId="0" nodeType="after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1000" fill="hold"/>
                                        <p:tgtEl>
                                          <p:spTgt spid="33"/>
                                        </p:tgtEl>
                                        <p:attrNameLst>
                                          <p:attrName>ppt_w</p:attrName>
                                        </p:attrNameLst>
                                      </p:cBhvr>
                                      <p:tavLst>
                                        <p:tav tm="0">
                                          <p:val>
                                            <p:fltVal val="0"/>
                                          </p:val>
                                        </p:tav>
                                        <p:tav tm="100000">
                                          <p:val>
                                            <p:strVal val="#ppt_w"/>
                                          </p:val>
                                        </p:tav>
                                      </p:tavLst>
                                    </p:anim>
                                    <p:anim calcmode="lin" valueType="num">
                                      <p:cBhvr>
                                        <p:cTn id="29" dur="1000" fill="hold"/>
                                        <p:tgtEl>
                                          <p:spTgt spid="33"/>
                                        </p:tgtEl>
                                        <p:attrNameLst>
                                          <p:attrName>ppt_h</p:attrName>
                                        </p:attrNameLst>
                                      </p:cBhvr>
                                      <p:tavLst>
                                        <p:tav tm="0">
                                          <p:val>
                                            <p:fltVal val="0"/>
                                          </p:val>
                                        </p:tav>
                                        <p:tav tm="100000">
                                          <p:val>
                                            <p:strVal val="#ppt_h"/>
                                          </p:val>
                                        </p:tav>
                                      </p:tavLst>
                                    </p:anim>
                                    <p:anim calcmode="lin" valueType="num">
                                      <p:cBhvr>
                                        <p:cTn id="30" dur="1000" fill="hold"/>
                                        <p:tgtEl>
                                          <p:spTgt spid="33"/>
                                        </p:tgtEl>
                                        <p:attrNameLst>
                                          <p:attrName>style.rotation</p:attrName>
                                        </p:attrNameLst>
                                      </p:cBhvr>
                                      <p:tavLst>
                                        <p:tav tm="0">
                                          <p:val>
                                            <p:fltVal val="90"/>
                                          </p:val>
                                        </p:tav>
                                        <p:tav tm="100000">
                                          <p:val>
                                            <p:fltVal val="0"/>
                                          </p:val>
                                        </p:tav>
                                      </p:tavLst>
                                    </p:anim>
                                    <p:animEffect transition="in" filter="fade">
                                      <p:cBhvr>
                                        <p:cTn id="31" dur="1000"/>
                                        <p:tgtEl>
                                          <p:spTgt spid="33"/>
                                        </p:tgtEl>
                                      </p:cBhvr>
                                    </p:animEffect>
                                  </p:childTnLst>
                                </p:cTn>
                              </p:par>
                            </p:childTnLst>
                          </p:cTn>
                        </p:par>
                        <p:par>
                          <p:cTn id="32" fill="hold">
                            <p:stCondLst>
                              <p:cond delay="4000"/>
                            </p:stCondLst>
                            <p:childTnLst>
                              <p:par>
                                <p:cTn id="33" presetID="31" presetClass="entr" presetSubtype="0"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p:cTn id="35" dur="1000" fill="hold"/>
                                        <p:tgtEl>
                                          <p:spTgt spid="35"/>
                                        </p:tgtEl>
                                        <p:attrNameLst>
                                          <p:attrName>ppt_w</p:attrName>
                                        </p:attrNameLst>
                                      </p:cBhvr>
                                      <p:tavLst>
                                        <p:tav tm="0">
                                          <p:val>
                                            <p:fltVal val="0"/>
                                          </p:val>
                                        </p:tav>
                                        <p:tav tm="100000">
                                          <p:val>
                                            <p:strVal val="#ppt_w"/>
                                          </p:val>
                                        </p:tav>
                                      </p:tavLst>
                                    </p:anim>
                                    <p:anim calcmode="lin" valueType="num">
                                      <p:cBhvr>
                                        <p:cTn id="36" dur="1000" fill="hold"/>
                                        <p:tgtEl>
                                          <p:spTgt spid="35"/>
                                        </p:tgtEl>
                                        <p:attrNameLst>
                                          <p:attrName>ppt_h</p:attrName>
                                        </p:attrNameLst>
                                      </p:cBhvr>
                                      <p:tavLst>
                                        <p:tav tm="0">
                                          <p:val>
                                            <p:fltVal val="0"/>
                                          </p:val>
                                        </p:tav>
                                        <p:tav tm="100000">
                                          <p:val>
                                            <p:strVal val="#ppt_h"/>
                                          </p:val>
                                        </p:tav>
                                      </p:tavLst>
                                    </p:anim>
                                    <p:anim calcmode="lin" valueType="num">
                                      <p:cBhvr>
                                        <p:cTn id="37" dur="1000" fill="hold"/>
                                        <p:tgtEl>
                                          <p:spTgt spid="35"/>
                                        </p:tgtEl>
                                        <p:attrNameLst>
                                          <p:attrName>style.rotation</p:attrName>
                                        </p:attrNameLst>
                                      </p:cBhvr>
                                      <p:tavLst>
                                        <p:tav tm="0">
                                          <p:val>
                                            <p:fltVal val="90"/>
                                          </p:val>
                                        </p:tav>
                                        <p:tav tm="100000">
                                          <p:val>
                                            <p:fltVal val="0"/>
                                          </p:val>
                                        </p:tav>
                                      </p:tavLst>
                                    </p:anim>
                                    <p:animEffect transition="in" filter="fade">
                                      <p:cBhvr>
                                        <p:cTn id="38" dur="10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p:cTn id="43" dur="1000" fill="hold"/>
                                        <p:tgtEl>
                                          <p:spTgt spid="36"/>
                                        </p:tgtEl>
                                        <p:attrNameLst>
                                          <p:attrName>ppt_w</p:attrName>
                                        </p:attrNameLst>
                                      </p:cBhvr>
                                      <p:tavLst>
                                        <p:tav tm="0">
                                          <p:val>
                                            <p:fltVal val="0"/>
                                          </p:val>
                                        </p:tav>
                                        <p:tav tm="100000">
                                          <p:val>
                                            <p:strVal val="#ppt_w"/>
                                          </p:val>
                                        </p:tav>
                                      </p:tavLst>
                                    </p:anim>
                                    <p:anim calcmode="lin" valueType="num">
                                      <p:cBhvr>
                                        <p:cTn id="44" dur="1000" fill="hold"/>
                                        <p:tgtEl>
                                          <p:spTgt spid="36"/>
                                        </p:tgtEl>
                                        <p:attrNameLst>
                                          <p:attrName>ppt_h</p:attrName>
                                        </p:attrNameLst>
                                      </p:cBhvr>
                                      <p:tavLst>
                                        <p:tav tm="0">
                                          <p:val>
                                            <p:fltVal val="0"/>
                                          </p:val>
                                        </p:tav>
                                        <p:tav tm="100000">
                                          <p:val>
                                            <p:strVal val="#ppt_h"/>
                                          </p:val>
                                        </p:tav>
                                      </p:tavLst>
                                    </p:anim>
                                    <p:anim calcmode="lin" valueType="num">
                                      <p:cBhvr>
                                        <p:cTn id="45" dur="1000" fill="hold"/>
                                        <p:tgtEl>
                                          <p:spTgt spid="36"/>
                                        </p:tgtEl>
                                        <p:attrNameLst>
                                          <p:attrName>style.rotation</p:attrName>
                                        </p:attrNameLst>
                                      </p:cBhvr>
                                      <p:tavLst>
                                        <p:tav tm="0">
                                          <p:val>
                                            <p:fltVal val="90"/>
                                          </p:val>
                                        </p:tav>
                                        <p:tav tm="100000">
                                          <p:val>
                                            <p:fltVal val="0"/>
                                          </p:val>
                                        </p:tav>
                                      </p:tavLst>
                                    </p:anim>
                                    <p:animEffect transition="in" filter="fade">
                                      <p:cBhvr>
                                        <p:cTn id="46" dur="10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p:cTn id="51" dur="1000" fill="hold"/>
                                        <p:tgtEl>
                                          <p:spTgt spid="37"/>
                                        </p:tgtEl>
                                        <p:attrNameLst>
                                          <p:attrName>ppt_w</p:attrName>
                                        </p:attrNameLst>
                                      </p:cBhvr>
                                      <p:tavLst>
                                        <p:tav tm="0">
                                          <p:val>
                                            <p:fltVal val="0"/>
                                          </p:val>
                                        </p:tav>
                                        <p:tav tm="100000">
                                          <p:val>
                                            <p:strVal val="#ppt_w"/>
                                          </p:val>
                                        </p:tav>
                                      </p:tavLst>
                                    </p:anim>
                                    <p:anim calcmode="lin" valueType="num">
                                      <p:cBhvr>
                                        <p:cTn id="52" dur="1000" fill="hold"/>
                                        <p:tgtEl>
                                          <p:spTgt spid="37"/>
                                        </p:tgtEl>
                                        <p:attrNameLst>
                                          <p:attrName>ppt_h</p:attrName>
                                        </p:attrNameLst>
                                      </p:cBhvr>
                                      <p:tavLst>
                                        <p:tav tm="0">
                                          <p:val>
                                            <p:fltVal val="0"/>
                                          </p:val>
                                        </p:tav>
                                        <p:tav tm="100000">
                                          <p:val>
                                            <p:strVal val="#ppt_h"/>
                                          </p:val>
                                        </p:tav>
                                      </p:tavLst>
                                    </p:anim>
                                    <p:anim calcmode="lin" valueType="num">
                                      <p:cBhvr>
                                        <p:cTn id="53" dur="1000" fill="hold"/>
                                        <p:tgtEl>
                                          <p:spTgt spid="37"/>
                                        </p:tgtEl>
                                        <p:attrNameLst>
                                          <p:attrName>style.rotation</p:attrName>
                                        </p:attrNameLst>
                                      </p:cBhvr>
                                      <p:tavLst>
                                        <p:tav tm="0">
                                          <p:val>
                                            <p:fltVal val="90"/>
                                          </p:val>
                                        </p:tav>
                                        <p:tav tm="100000">
                                          <p:val>
                                            <p:fltVal val="0"/>
                                          </p:val>
                                        </p:tav>
                                      </p:tavLst>
                                    </p:anim>
                                    <p:animEffect transition="in" filter="fade">
                                      <p:cBhvr>
                                        <p:cTn id="54" dur="1000"/>
                                        <p:tgtEl>
                                          <p:spTgt spid="37"/>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p:cTn id="59" dur="1000" fill="hold"/>
                                        <p:tgtEl>
                                          <p:spTgt spid="38"/>
                                        </p:tgtEl>
                                        <p:attrNameLst>
                                          <p:attrName>ppt_w</p:attrName>
                                        </p:attrNameLst>
                                      </p:cBhvr>
                                      <p:tavLst>
                                        <p:tav tm="0">
                                          <p:val>
                                            <p:fltVal val="0"/>
                                          </p:val>
                                        </p:tav>
                                        <p:tav tm="100000">
                                          <p:val>
                                            <p:strVal val="#ppt_w"/>
                                          </p:val>
                                        </p:tav>
                                      </p:tavLst>
                                    </p:anim>
                                    <p:anim calcmode="lin" valueType="num">
                                      <p:cBhvr>
                                        <p:cTn id="60" dur="1000" fill="hold"/>
                                        <p:tgtEl>
                                          <p:spTgt spid="38"/>
                                        </p:tgtEl>
                                        <p:attrNameLst>
                                          <p:attrName>ppt_h</p:attrName>
                                        </p:attrNameLst>
                                      </p:cBhvr>
                                      <p:tavLst>
                                        <p:tav tm="0">
                                          <p:val>
                                            <p:fltVal val="0"/>
                                          </p:val>
                                        </p:tav>
                                        <p:tav tm="100000">
                                          <p:val>
                                            <p:strVal val="#ppt_h"/>
                                          </p:val>
                                        </p:tav>
                                      </p:tavLst>
                                    </p:anim>
                                    <p:anim calcmode="lin" valueType="num">
                                      <p:cBhvr>
                                        <p:cTn id="61" dur="1000" fill="hold"/>
                                        <p:tgtEl>
                                          <p:spTgt spid="38"/>
                                        </p:tgtEl>
                                        <p:attrNameLst>
                                          <p:attrName>style.rotation</p:attrName>
                                        </p:attrNameLst>
                                      </p:cBhvr>
                                      <p:tavLst>
                                        <p:tav tm="0">
                                          <p:val>
                                            <p:fltVal val="90"/>
                                          </p:val>
                                        </p:tav>
                                        <p:tav tm="100000">
                                          <p:val>
                                            <p:fltVal val="0"/>
                                          </p:val>
                                        </p:tav>
                                      </p:tavLst>
                                    </p:anim>
                                    <p:animEffect transition="in" filter="fade">
                                      <p:cBhvr>
                                        <p:cTn id="62" dur="10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anim calcmode="lin" valueType="num">
                                      <p:cBhvr>
                                        <p:cTn id="67" dur="1000" fill="hold"/>
                                        <p:tgtEl>
                                          <p:spTgt spid="39"/>
                                        </p:tgtEl>
                                        <p:attrNameLst>
                                          <p:attrName>ppt_w</p:attrName>
                                        </p:attrNameLst>
                                      </p:cBhvr>
                                      <p:tavLst>
                                        <p:tav tm="0">
                                          <p:val>
                                            <p:fltVal val="0"/>
                                          </p:val>
                                        </p:tav>
                                        <p:tav tm="100000">
                                          <p:val>
                                            <p:strVal val="#ppt_w"/>
                                          </p:val>
                                        </p:tav>
                                      </p:tavLst>
                                    </p:anim>
                                    <p:anim calcmode="lin" valueType="num">
                                      <p:cBhvr>
                                        <p:cTn id="68" dur="1000" fill="hold"/>
                                        <p:tgtEl>
                                          <p:spTgt spid="39"/>
                                        </p:tgtEl>
                                        <p:attrNameLst>
                                          <p:attrName>ppt_h</p:attrName>
                                        </p:attrNameLst>
                                      </p:cBhvr>
                                      <p:tavLst>
                                        <p:tav tm="0">
                                          <p:val>
                                            <p:fltVal val="0"/>
                                          </p:val>
                                        </p:tav>
                                        <p:tav tm="100000">
                                          <p:val>
                                            <p:strVal val="#ppt_h"/>
                                          </p:val>
                                        </p:tav>
                                      </p:tavLst>
                                    </p:anim>
                                    <p:anim calcmode="lin" valueType="num">
                                      <p:cBhvr>
                                        <p:cTn id="69" dur="1000" fill="hold"/>
                                        <p:tgtEl>
                                          <p:spTgt spid="39"/>
                                        </p:tgtEl>
                                        <p:attrNameLst>
                                          <p:attrName>style.rotation</p:attrName>
                                        </p:attrNameLst>
                                      </p:cBhvr>
                                      <p:tavLst>
                                        <p:tav tm="0">
                                          <p:val>
                                            <p:fltVal val="90"/>
                                          </p:val>
                                        </p:tav>
                                        <p:tav tm="100000">
                                          <p:val>
                                            <p:fltVal val="0"/>
                                          </p:val>
                                        </p:tav>
                                      </p:tavLst>
                                    </p:anim>
                                    <p:animEffect transition="in" filter="fade">
                                      <p:cBhvr>
                                        <p:cTn id="70" dur="1000"/>
                                        <p:tgtEl>
                                          <p:spTgt spid="39"/>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anim calcmode="lin" valueType="num">
                                      <p:cBhvr>
                                        <p:cTn id="75" dur="1000" fill="hold"/>
                                        <p:tgtEl>
                                          <p:spTgt spid="41"/>
                                        </p:tgtEl>
                                        <p:attrNameLst>
                                          <p:attrName>ppt_w</p:attrName>
                                        </p:attrNameLst>
                                      </p:cBhvr>
                                      <p:tavLst>
                                        <p:tav tm="0">
                                          <p:val>
                                            <p:fltVal val="0"/>
                                          </p:val>
                                        </p:tav>
                                        <p:tav tm="100000">
                                          <p:val>
                                            <p:strVal val="#ppt_w"/>
                                          </p:val>
                                        </p:tav>
                                      </p:tavLst>
                                    </p:anim>
                                    <p:anim calcmode="lin" valueType="num">
                                      <p:cBhvr>
                                        <p:cTn id="76" dur="1000" fill="hold"/>
                                        <p:tgtEl>
                                          <p:spTgt spid="41"/>
                                        </p:tgtEl>
                                        <p:attrNameLst>
                                          <p:attrName>ppt_h</p:attrName>
                                        </p:attrNameLst>
                                      </p:cBhvr>
                                      <p:tavLst>
                                        <p:tav tm="0">
                                          <p:val>
                                            <p:fltVal val="0"/>
                                          </p:val>
                                        </p:tav>
                                        <p:tav tm="100000">
                                          <p:val>
                                            <p:strVal val="#ppt_h"/>
                                          </p:val>
                                        </p:tav>
                                      </p:tavLst>
                                    </p:anim>
                                    <p:anim calcmode="lin" valueType="num">
                                      <p:cBhvr>
                                        <p:cTn id="77" dur="1000" fill="hold"/>
                                        <p:tgtEl>
                                          <p:spTgt spid="41"/>
                                        </p:tgtEl>
                                        <p:attrNameLst>
                                          <p:attrName>style.rotation</p:attrName>
                                        </p:attrNameLst>
                                      </p:cBhvr>
                                      <p:tavLst>
                                        <p:tav tm="0">
                                          <p:val>
                                            <p:fltVal val="90"/>
                                          </p:val>
                                        </p:tav>
                                        <p:tav tm="100000">
                                          <p:val>
                                            <p:fltVal val="0"/>
                                          </p:val>
                                        </p:tav>
                                      </p:tavLst>
                                    </p:anim>
                                    <p:animEffect transition="in" filter="fade">
                                      <p:cBhvr>
                                        <p:cTn id="78"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5605" y="0"/>
            <a:ext cx="5836395" cy="80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ĺžnik 3"/>
          <p:cNvSpPr/>
          <p:nvPr/>
        </p:nvSpPr>
        <p:spPr>
          <a:xfrm>
            <a:off x="772842" y="2545110"/>
            <a:ext cx="9626752" cy="1446550"/>
          </a:xfrm>
          <a:prstGeom prst="rect">
            <a:avLst/>
          </a:prstGeom>
          <a:ln>
            <a:solidFill>
              <a:srgbClr val="0070C0"/>
            </a:solidFill>
          </a:ln>
        </p:spPr>
        <p:txBody>
          <a:bodyPr wrap="square">
            <a:spAutoFit/>
          </a:bodyPr>
          <a:lstStyle/>
          <a:p>
            <a:r>
              <a:rPr lang="sk-SK" sz="2400" dirty="0"/>
              <a:t>Najdeštruktívnejší spôsob odmeny je ponúkať ju za činnosť, ktorá je potenciálne zaujímavá sama osebe. Keď ju ponúkame deťom za niečo, čo chcú robiť. </a:t>
            </a:r>
            <a:endParaRPr lang="sk-SK" sz="2400" dirty="0" smtClean="0"/>
          </a:p>
          <a:p>
            <a:pPr algn="r"/>
            <a:r>
              <a:rPr lang="sk-SK" sz="1600" dirty="0" err="1" smtClean="0"/>
              <a:t>Kohn</a:t>
            </a:r>
            <a:r>
              <a:rPr lang="sk-SK" sz="1600" dirty="0"/>
              <a:t>, </a:t>
            </a:r>
            <a:r>
              <a:rPr lang="sk-SK" sz="1600" dirty="0" smtClean="0"/>
              <a:t>A: </a:t>
            </a:r>
            <a:r>
              <a:rPr lang="sk-SK" sz="1600" dirty="0" err="1" smtClean="0"/>
              <a:t>Punished</a:t>
            </a:r>
            <a:r>
              <a:rPr lang="sk-SK" sz="1600" dirty="0" smtClean="0"/>
              <a:t> by </a:t>
            </a:r>
            <a:r>
              <a:rPr lang="sk-SK" sz="1600" dirty="0" err="1" smtClean="0"/>
              <a:t>reward</a:t>
            </a:r>
            <a:r>
              <a:rPr lang="sk-SK" sz="1600" dirty="0" smtClean="0"/>
              <a:t>.</a:t>
            </a:r>
            <a:endParaRPr lang="sk-SK" sz="1600" dirty="0"/>
          </a:p>
        </p:txBody>
      </p:sp>
      <p:sp>
        <p:nvSpPr>
          <p:cNvPr id="5" name="Obdĺžnik 4"/>
          <p:cNvSpPr/>
          <p:nvPr/>
        </p:nvSpPr>
        <p:spPr>
          <a:xfrm>
            <a:off x="772842" y="1399457"/>
            <a:ext cx="3908340" cy="461665"/>
          </a:xfrm>
          <a:prstGeom prst="rect">
            <a:avLst/>
          </a:prstGeom>
          <a:ln>
            <a:solidFill>
              <a:srgbClr val="FF0000"/>
            </a:solidFill>
          </a:ln>
        </p:spPr>
        <p:txBody>
          <a:bodyPr wrap="square">
            <a:spAutoFit/>
          </a:bodyPr>
          <a:lstStyle/>
          <a:p>
            <a:r>
              <a:rPr lang="sk-SK" sz="2400" dirty="0" smtClean="0"/>
              <a:t>Vnútorná motivácia...</a:t>
            </a:r>
            <a:endParaRPr lang="sk-SK" sz="2400" dirty="0"/>
          </a:p>
        </p:txBody>
      </p:sp>
    </p:spTree>
    <p:extLst>
      <p:ext uri="{BB962C8B-B14F-4D97-AF65-F5344CB8AC3E}">
        <p14:creationId xmlns:p14="http://schemas.microsoft.com/office/powerpoint/2010/main" val="219301524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5605" y="0"/>
            <a:ext cx="5836395" cy="80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Zástupný symbol čísla snímky 15"/>
          <p:cNvSpPr>
            <a:spLocks noGrp="1"/>
          </p:cNvSpPr>
          <p:nvPr>
            <p:ph type="sldNum" sz="quarter" idx="12"/>
          </p:nvPr>
        </p:nvSpPr>
        <p:spPr>
          <a:xfrm>
            <a:off x="11070609" y="8103264"/>
            <a:ext cx="2133600" cy="365125"/>
          </a:xfrm>
        </p:spPr>
        <p:txBody>
          <a:bodyPr/>
          <a:lstStyle/>
          <a:p>
            <a:fld id="{3070C552-EC13-4588-BF4C-28E5DE731CD0}" type="slidenum">
              <a:rPr lang="sk-SK" smtClean="0"/>
              <a:t>22</a:t>
            </a:fld>
            <a:endParaRPr lang="sk-SK"/>
          </a:p>
        </p:txBody>
      </p:sp>
      <p:sp>
        <p:nvSpPr>
          <p:cNvPr id="31" name="Obdĺžnik 30"/>
          <p:cNvSpPr/>
          <p:nvPr/>
        </p:nvSpPr>
        <p:spPr>
          <a:xfrm>
            <a:off x="729359" y="1917390"/>
            <a:ext cx="2161739" cy="461665"/>
          </a:xfrm>
          <a:prstGeom prst="rect">
            <a:avLst/>
          </a:prstGeom>
          <a:ln>
            <a:solidFill>
              <a:srgbClr val="0070C0"/>
            </a:solidFill>
          </a:ln>
        </p:spPr>
        <p:txBody>
          <a:bodyPr wrap="square">
            <a:spAutoFit/>
          </a:bodyPr>
          <a:lstStyle/>
          <a:p>
            <a:r>
              <a:rPr lang="sk-SK" sz="2400" dirty="0" smtClean="0"/>
              <a:t>redukcia rutiny</a:t>
            </a:r>
            <a:endParaRPr lang="sk-SK" sz="2400" dirty="0"/>
          </a:p>
        </p:txBody>
      </p:sp>
      <p:sp>
        <p:nvSpPr>
          <p:cNvPr id="32" name="Obdĺžnik 31"/>
          <p:cNvSpPr/>
          <p:nvPr/>
        </p:nvSpPr>
        <p:spPr>
          <a:xfrm>
            <a:off x="715710" y="957716"/>
            <a:ext cx="6312887" cy="461665"/>
          </a:xfrm>
          <a:prstGeom prst="rect">
            <a:avLst/>
          </a:prstGeom>
          <a:ln>
            <a:solidFill>
              <a:srgbClr val="FF0000"/>
            </a:solidFill>
          </a:ln>
        </p:spPr>
        <p:txBody>
          <a:bodyPr wrap="square">
            <a:spAutoFit/>
          </a:bodyPr>
          <a:lstStyle/>
          <a:p>
            <a:r>
              <a:rPr lang="sk-SK" sz="2400" dirty="0" smtClean="0"/>
              <a:t>Učebná oblasť – vzdelávanie nadaných - metódy</a:t>
            </a:r>
            <a:endParaRPr lang="sk-SK" sz="2400" dirty="0"/>
          </a:p>
        </p:txBody>
      </p:sp>
      <p:sp>
        <p:nvSpPr>
          <p:cNvPr id="34" name="Obdĺžnik 33"/>
          <p:cNvSpPr/>
          <p:nvPr/>
        </p:nvSpPr>
        <p:spPr>
          <a:xfrm>
            <a:off x="743007" y="3321554"/>
            <a:ext cx="2177927" cy="461665"/>
          </a:xfrm>
          <a:prstGeom prst="rect">
            <a:avLst/>
          </a:prstGeom>
          <a:ln>
            <a:solidFill>
              <a:srgbClr val="0070C0"/>
            </a:solidFill>
          </a:ln>
        </p:spPr>
        <p:txBody>
          <a:bodyPr wrap="square">
            <a:spAutoFit/>
          </a:bodyPr>
          <a:lstStyle/>
          <a:p>
            <a:r>
              <a:rPr lang="sk-SK" sz="2400" dirty="0" smtClean="0"/>
              <a:t>práca s chybou</a:t>
            </a:r>
            <a:endParaRPr lang="sk-SK" sz="2400" dirty="0"/>
          </a:p>
        </p:txBody>
      </p:sp>
      <p:sp>
        <p:nvSpPr>
          <p:cNvPr id="40" name="Obdĺžnik 39"/>
          <p:cNvSpPr/>
          <p:nvPr/>
        </p:nvSpPr>
        <p:spPr>
          <a:xfrm>
            <a:off x="729359" y="2649696"/>
            <a:ext cx="2857462" cy="461665"/>
          </a:xfrm>
          <a:prstGeom prst="rect">
            <a:avLst/>
          </a:prstGeom>
          <a:ln>
            <a:solidFill>
              <a:srgbClr val="0070C0"/>
            </a:solidFill>
          </a:ln>
        </p:spPr>
        <p:txBody>
          <a:bodyPr wrap="square">
            <a:spAutoFit/>
          </a:bodyPr>
          <a:lstStyle/>
          <a:p>
            <a:r>
              <a:rPr lang="sk-SK" sz="2400" dirty="0" smtClean="0"/>
              <a:t>objavné vzdelávanie</a:t>
            </a:r>
            <a:endParaRPr lang="sk-SK" sz="2400" dirty="0"/>
          </a:p>
        </p:txBody>
      </p:sp>
      <p:sp>
        <p:nvSpPr>
          <p:cNvPr id="18" name="Obdĺžnik 17"/>
          <p:cNvSpPr/>
          <p:nvPr/>
        </p:nvSpPr>
        <p:spPr>
          <a:xfrm>
            <a:off x="729359" y="3993412"/>
            <a:ext cx="4347608" cy="461665"/>
          </a:xfrm>
          <a:prstGeom prst="rect">
            <a:avLst/>
          </a:prstGeom>
          <a:ln>
            <a:solidFill>
              <a:srgbClr val="0070C0"/>
            </a:solidFill>
          </a:ln>
        </p:spPr>
        <p:txBody>
          <a:bodyPr wrap="square">
            <a:spAutoFit/>
          </a:bodyPr>
          <a:lstStyle/>
          <a:p>
            <a:r>
              <a:rPr lang="sk-SK" sz="2400" dirty="0"/>
              <a:t>i</a:t>
            </a:r>
            <a:r>
              <a:rPr lang="sk-SK" sz="2400" dirty="0" smtClean="0"/>
              <a:t>ndividuálne štúdium - kontrakt</a:t>
            </a:r>
            <a:endParaRPr lang="sk-SK" sz="2400" dirty="0"/>
          </a:p>
        </p:txBody>
      </p:sp>
      <p:sp>
        <p:nvSpPr>
          <p:cNvPr id="19" name="Obdĺžnik 18"/>
          <p:cNvSpPr/>
          <p:nvPr/>
        </p:nvSpPr>
        <p:spPr>
          <a:xfrm>
            <a:off x="743007" y="4738687"/>
            <a:ext cx="2860002" cy="461665"/>
          </a:xfrm>
          <a:prstGeom prst="rect">
            <a:avLst/>
          </a:prstGeom>
          <a:ln>
            <a:solidFill>
              <a:srgbClr val="0070C0"/>
            </a:solidFill>
          </a:ln>
        </p:spPr>
        <p:txBody>
          <a:bodyPr wrap="square">
            <a:spAutoFit/>
          </a:bodyPr>
          <a:lstStyle/>
          <a:p>
            <a:r>
              <a:rPr lang="sk-SK" sz="2400" dirty="0" smtClean="0"/>
              <a:t>sofistikované úlohy</a:t>
            </a:r>
            <a:endParaRPr lang="sk-SK" sz="2400" dirty="0"/>
          </a:p>
        </p:txBody>
      </p:sp>
      <p:sp>
        <p:nvSpPr>
          <p:cNvPr id="20" name="Obdĺžnik 19"/>
          <p:cNvSpPr/>
          <p:nvPr/>
        </p:nvSpPr>
        <p:spPr>
          <a:xfrm>
            <a:off x="743007" y="5466445"/>
            <a:ext cx="2860002" cy="830997"/>
          </a:xfrm>
          <a:prstGeom prst="rect">
            <a:avLst/>
          </a:prstGeom>
          <a:ln>
            <a:solidFill>
              <a:srgbClr val="0070C0"/>
            </a:solidFill>
          </a:ln>
        </p:spPr>
        <p:txBody>
          <a:bodyPr wrap="square">
            <a:spAutoFit/>
          </a:bodyPr>
          <a:lstStyle/>
          <a:p>
            <a:r>
              <a:rPr lang="sk-SK" sz="2400" dirty="0" smtClean="0"/>
              <a:t>rozšírený obsah, špecifické predmety</a:t>
            </a:r>
            <a:endParaRPr lang="sk-SK" sz="2400" dirty="0"/>
          </a:p>
        </p:txBody>
      </p:sp>
      <p:sp>
        <p:nvSpPr>
          <p:cNvPr id="24" name="Obdĺžnik 23"/>
          <p:cNvSpPr/>
          <p:nvPr/>
        </p:nvSpPr>
        <p:spPr>
          <a:xfrm>
            <a:off x="6904305" y="1712879"/>
            <a:ext cx="4698695" cy="1569660"/>
          </a:xfrm>
          <a:prstGeom prst="rect">
            <a:avLst/>
          </a:prstGeom>
          <a:ln>
            <a:solidFill>
              <a:srgbClr val="0070C0"/>
            </a:solidFill>
          </a:ln>
        </p:spPr>
        <p:txBody>
          <a:bodyPr wrap="square">
            <a:spAutoFit/>
          </a:bodyPr>
          <a:lstStyle/>
          <a:p>
            <a:r>
              <a:rPr lang="sk-SK" sz="2400" dirty="0" smtClean="0"/>
              <a:t>rozšírený obsah: komunitná hodina</a:t>
            </a:r>
          </a:p>
          <a:p>
            <a:r>
              <a:rPr lang="sk-SK" sz="2400" dirty="0" smtClean="0"/>
              <a:t>šach</a:t>
            </a:r>
          </a:p>
          <a:p>
            <a:r>
              <a:rPr lang="sk-SK" sz="2400" dirty="0" smtClean="0"/>
              <a:t>kolokvium</a:t>
            </a:r>
          </a:p>
          <a:p>
            <a:r>
              <a:rPr lang="sk-SK" sz="2400" dirty="0" smtClean="0"/>
              <a:t>osobnostný a sociálny rozvoj</a:t>
            </a:r>
            <a:endParaRPr lang="sk-SK" sz="2400" dirty="0"/>
          </a:p>
        </p:txBody>
      </p:sp>
      <p:sp>
        <p:nvSpPr>
          <p:cNvPr id="25" name="Obdĺžnik 24"/>
          <p:cNvSpPr/>
          <p:nvPr/>
        </p:nvSpPr>
        <p:spPr>
          <a:xfrm>
            <a:off x="4506777" y="4875877"/>
            <a:ext cx="2423274" cy="461665"/>
          </a:xfrm>
          <a:prstGeom prst="rect">
            <a:avLst/>
          </a:prstGeom>
          <a:ln>
            <a:solidFill>
              <a:srgbClr val="0070C0"/>
            </a:solidFill>
          </a:ln>
        </p:spPr>
        <p:txBody>
          <a:bodyPr wrap="square">
            <a:spAutoFit/>
          </a:bodyPr>
          <a:lstStyle/>
          <a:p>
            <a:r>
              <a:rPr lang="sk-SK" sz="2400" dirty="0" smtClean="0"/>
              <a:t>možnosť výberu</a:t>
            </a:r>
            <a:endParaRPr lang="sk-SK" sz="2400" dirty="0"/>
          </a:p>
        </p:txBody>
      </p:sp>
      <p:sp>
        <p:nvSpPr>
          <p:cNvPr id="26" name="Obdĺžnik 25"/>
          <p:cNvSpPr/>
          <p:nvPr/>
        </p:nvSpPr>
        <p:spPr>
          <a:xfrm>
            <a:off x="4506777" y="5758342"/>
            <a:ext cx="2723525" cy="461665"/>
          </a:xfrm>
          <a:prstGeom prst="rect">
            <a:avLst/>
          </a:prstGeom>
          <a:ln>
            <a:solidFill>
              <a:srgbClr val="0070C0"/>
            </a:solidFill>
          </a:ln>
        </p:spPr>
        <p:txBody>
          <a:bodyPr wrap="square">
            <a:spAutoFit/>
          </a:bodyPr>
          <a:lstStyle/>
          <a:p>
            <a:r>
              <a:rPr lang="sk-SK" sz="2400" dirty="0" smtClean="0"/>
              <a:t>diskusia, kooperácia</a:t>
            </a:r>
            <a:endParaRPr lang="sk-SK" sz="2400" dirty="0"/>
          </a:p>
        </p:txBody>
      </p:sp>
      <p:sp>
        <p:nvSpPr>
          <p:cNvPr id="27" name="Obdĺžnik 26"/>
          <p:cNvSpPr/>
          <p:nvPr/>
        </p:nvSpPr>
        <p:spPr>
          <a:xfrm>
            <a:off x="7603282" y="5021980"/>
            <a:ext cx="2579427" cy="1200329"/>
          </a:xfrm>
          <a:prstGeom prst="rect">
            <a:avLst/>
          </a:prstGeom>
          <a:ln>
            <a:solidFill>
              <a:srgbClr val="0070C0"/>
            </a:solidFill>
          </a:ln>
        </p:spPr>
        <p:txBody>
          <a:bodyPr wrap="square">
            <a:spAutoFit/>
          </a:bodyPr>
          <a:lstStyle/>
          <a:p>
            <a:r>
              <a:rPr lang="sk-SK" sz="2400" dirty="0" smtClean="0"/>
              <a:t>rešpektovanie – akceptovanie - nehodnotenie</a:t>
            </a:r>
            <a:endParaRPr lang="sk-SK" sz="2400" dirty="0"/>
          </a:p>
        </p:txBody>
      </p:sp>
    </p:spTree>
    <p:extLst>
      <p:ext uri="{BB962C8B-B14F-4D97-AF65-F5344CB8AC3E}">
        <p14:creationId xmlns:p14="http://schemas.microsoft.com/office/powerpoint/2010/main" val="426225546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5605" y="6441"/>
            <a:ext cx="5836395" cy="80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bdĺžnik 12"/>
          <p:cNvSpPr/>
          <p:nvPr/>
        </p:nvSpPr>
        <p:spPr>
          <a:xfrm>
            <a:off x="773574" y="658230"/>
            <a:ext cx="3907608" cy="830997"/>
          </a:xfrm>
          <a:prstGeom prst="rect">
            <a:avLst/>
          </a:prstGeom>
          <a:ln>
            <a:solidFill>
              <a:srgbClr val="FF0000"/>
            </a:solidFill>
          </a:ln>
        </p:spPr>
        <p:txBody>
          <a:bodyPr wrap="square">
            <a:spAutoFit/>
          </a:bodyPr>
          <a:lstStyle/>
          <a:p>
            <a:r>
              <a:rPr lang="sk-SK" sz="2400" dirty="0" smtClean="0"/>
              <a:t>Zručnosti pre rozvoj/posilnenie osobnosti</a:t>
            </a:r>
            <a:endParaRPr lang="sk-SK" sz="2400" dirty="0"/>
          </a:p>
        </p:txBody>
      </p:sp>
      <p:sp>
        <p:nvSpPr>
          <p:cNvPr id="14" name="BlokTextu 13"/>
          <p:cNvSpPr txBox="1"/>
          <p:nvPr/>
        </p:nvSpPr>
        <p:spPr>
          <a:xfrm>
            <a:off x="1588246" y="2002693"/>
            <a:ext cx="2278263" cy="830997"/>
          </a:xfrm>
          <a:prstGeom prst="rect">
            <a:avLst/>
          </a:prstGeom>
          <a:noFill/>
          <a:ln>
            <a:solidFill>
              <a:srgbClr val="00B0F0"/>
            </a:solidFill>
          </a:ln>
        </p:spPr>
        <p:txBody>
          <a:bodyPr wrap="square" rtlCol="0">
            <a:spAutoFit/>
          </a:bodyPr>
          <a:lstStyle/>
          <a:p>
            <a:r>
              <a:rPr lang="sk-SK" sz="2400" dirty="0" smtClean="0"/>
              <a:t>prekonávanie prekážok</a:t>
            </a:r>
          </a:p>
        </p:txBody>
      </p:sp>
      <p:sp>
        <p:nvSpPr>
          <p:cNvPr id="15" name="BlokTextu 14"/>
          <p:cNvSpPr txBox="1"/>
          <p:nvPr/>
        </p:nvSpPr>
        <p:spPr>
          <a:xfrm>
            <a:off x="3386042" y="3220347"/>
            <a:ext cx="2278263" cy="461665"/>
          </a:xfrm>
          <a:prstGeom prst="rect">
            <a:avLst/>
          </a:prstGeom>
          <a:noFill/>
          <a:ln>
            <a:solidFill>
              <a:srgbClr val="00B0F0"/>
            </a:solidFill>
          </a:ln>
        </p:spPr>
        <p:txBody>
          <a:bodyPr wrap="square" rtlCol="0">
            <a:spAutoFit/>
          </a:bodyPr>
          <a:lstStyle/>
          <a:p>
            <a:r>
              <a:rPr lang="sk-SK" sz="2400" dirty="0" smtClean="0"/>
              <a:t>ochota riskovať</a:t>
            </a:r>
          </a:p>
        </p:txBody>
      </p:sp>
      <p:sp>
        <p:nvSpPr>
          <p:cNvPr id="16" name="BlokTextu 15"/>
          <p:cNvSpPr txBox="1"/>
          <p:nvPr/>
        </p:nvSpPr>
        <p:spPr>
          <a:xfrm>
            <a:off x="4186290" y="4133818"/>
            <a:ext cx="2278263" cy="461665"/>
          </a:xfrm>
          <a:prstGeom prst="rect">
            <a:avLst/>
          </a:prstGeom>
          <a:noFill/>
          <a:ln>
            <a:solidFill>
              <a:srgbClr val="00B0F0"/>
            </a:solidFill>
          </a:ln>
        </p:spPr>
        <p:txBody>
          <a:bodyPr wrap="square" rtlCol="0">
            <a:spAutoFit/>
          </a:bodyPr>
          <a:lstStyle/>
          <a:p>
            <a:r>
              <a:rPr lang="sk-SK" sz="2400" dirty="0" smtClean="0"/>
              <a:t>prijímanie chýb</a:t>
            </a:r>
          </a:p>
        </p:txBody>
      </p:sp>
      <p:sp>
        <p:nvSpPr>
          <p:cNvPr id="17" name="BlokTextu 16"/>
          <p:cNvSpPr txBox="1"/>
          <p:nvPr/>
        </p:nvSpPr>
        <p:spPr>
          <a:xfrm>
            <a:off x="5400165" y="5011289"/>
            <a:ext cx="2843083" cy="461665"/>
          </a:xfrm>
          <a:prstGeom prst="rect">
            <a:avLst/>
          </a:prstGeom>
          <a:noFill/>
          <a:ln>
            <a:solidFill>
              <a:srgbClr val="00B0F0"/>
            </a:solidFill>
          </a:ln>
        </p:spPr>
        <p:txBody>
          <a:bodyPr wrap="square" rtlCol="0">
            <a:spAutoFit/>
          </a:bodyPr>
          <a:lstStyle/>
          <a:p>
            <a:r>
              <a:rPr lang="sk-SK" sz="2400" dirty="0" smtClean="0"/>
              <a:t>nácvik záťaže, stresu</a:t>
            </a:r>
          </a:p>
        </p:txBody>
      </p:sp>
      <p:sp>
        <p:nvSpPr>
          <p:cNvPr id="18" name="BlokTextu 17"/>
          <p:cNvSpPr txBox="1"/>
          <p:nvPr/>
        </p:nvSpPr>
        <p:spPr>
          <a:xfrm>
            <a:off x="7215317" y="5718614"/>
            <a:ext cx="3129687" cy="830997"/>
          </a:xfrm>
          <a:prstGeom prst="rect">
            <a:avLst/>
          </a:prstGeom>
          <a:noFill/>
          <a:ln>
            <a:solidFill>
              <a:srgbClr val="00B0F0"/>
            </a:solidFill>
          </a:ln>
        </p:spPr>
        <p:txBody>
          <a:bodyPr wrap="square" rtlCol="0">
            <a:spAutoFit/>
          </a:bodyPr>
          <a:lstStyle/>
          <a:p>
            <a:r>
              <a:rPr lang="sk-SK" sz="2400" dirty="0" smtClean="0"/>
              <a:t>rešpektujúca a nenásilná komunikácia</a:t>
            </a:r>
          </a:p>
        </p:txBody>
      </p:sp>
      <p:sp>
        <p:nvSpPr>
          <p:cNvPr id="23" name="BlokTextu 22"/>
          <p:cNvSpPr txBox="1"/>
          <p:nvPr/>
        </p:nvSpPr>
        <p:spPr>
          <a:xfrm>
            <a:off x="427700" y="9535723"/>
            <a:ext cx="7743360" cy="369332"/>
          </a:xfrm>
          <a:prstGeom prst="rect">
            <a:avLst/>
          </a:prstGeom>
          <a:noFill/>
          <a:ln w="44450">
            <a:solidFill>
              <a:srgbClr val="7030A0"/>
            </a:solidFill>
          </a:ln>
        </p:spPr>
        <p:txBody>
          <a:bodyPr wrap="square" rtlCol="0">
            <a:spAutoFit/>
          </a:bodyPr>
          <a:lstStyle/>
          <a:p>
            <a:r>
              <a:rPr lang="sk-SK" dirty="0" smtClean="0"/>
              <a:t>ochota riskovať – práca s chybou, pokus-omyl, náhody, sústredenie sa na proces</a:t>
            </a:r>
          </a:p>
        </p:txBody>
      </p:sp>
      <p:sp>
        <p:nvSpPr>
          <p:cNvPr id="24" name="BlokTextu 23"/>
          <p:cNvSpPr txBox="1"/>
          <p:nvPr/>
        </p:nvSpPr>
        <p:spPr>
          <a:xfrm>
            <a:off x="523953" y="10185428"/>
            <a:ext cx="7743360" cy="646331"/>
          </a:xfrm>
          <a:prstGeom prst="rect">
            <a:avLst/>
          </a:prstGeom>
          <a:noFill/>
          <a:ln w="44450">
            <a:solidFill>
              <a:srgbClr val="7030A0"/>
            </a:solidFill>
          </a:ln>
        </p:spPr>
        <p:txBody>
          <a:bodyPr wrap="square" rtlCol="0">
            <a:spAutoFit/>
          </a:bodyPr>
          <a:lstStyle/>
          <a:p>
            <a:r>
              <a:rPr lang="sk-SK" dirty="0" smtClean="0"/>
              <a:t>v bezpečnom prostredí, s diskusiou, objasňovaním, že ide o nácvik stresu (napr. riešenie úloh v pohybe, úlohy s obmedzeným časom, </a:t>
            </a:r>
          </a:p>
        </p:txBody>
      </p:sp>
      <p:sp>
        <p:nvSpPr>
          <p:cNvPr id="25" name="BlokTextu 24"/>
          <p:cNvSpPr txBox="1"/>
          <p:nvPr/>
        </p:nvSpPr>
        <p:spPr>
          <a:xfrm>
            <a:off x="548016" y="11123892"/>
            <a:ext cx="7743360" cy="1200329"/>
          </a:xfrm>
          <a:prstGeom prst="rect">
            <a:avLst/>
          </a:prstGeom>
          <a:noFill/>
          <a:ln w="44450">
            <a:solidFill>
              <a:srgbClr val="7030A0"/>
            </a:solidFill>
          </a:ln>
        </p:spPr>
        <p:txBody>
          <a:bodyPr wrap="square" rtlCol="0">
            <a:spAutoFit/>
          </a:bodyPr>
          <a:lstStyle/>
          <a:p>
            <a:r>
              <a:rPr lang="sk-SK" dirty="0" smtClean="0"/>
              <a:t>rešpektovanie pocitov dieťaťa (známe – to je ťažké, začneme to dieťaťu vyhovárať); uvedomenie si, že sme zodpovední za vlastné pocity a že nie sme zodpovední za pocity druhých; odklonenie od citlivosti na vonkajšie hodnotenie posilní psychiku a </a:t>
            </a:r>
            <a:r>
              <a:rPr lang="sk-SK" smtClean="0"/>
              <a:t>sebavedomie jednotlivca</a:t>
            </a:r>
            <a:endParaRPr lang="sk-SK" dirty="0" smtClean="0"/>
          </a:p>
        </p:txBody>
      </p:sp>
    </p:spTree>
    <p:extLst>
      <p:ext uri="{BB962C8B-B14F-4D97-AF65-F5344CB8AC3E}">
        <p14:creationId xmlns:p14="http://schemas.microsoft.com/office/powerpoint/2010/main" val="23283069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5605" y="6441"/>
            <a:ext cx="5836395" cy="80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bdĺžnik 12"/>
          <p:cNvSpPr/>
          <p:nvPr/>
        </p:nvSpPr>
        <p:spPr>
          <a:xfrm>
            <a:off x="648350" y="305451"/>
            <a:ext cx="3907608" cy="461665"/>
          </a:xfrm>
          <a:prstGeom prst="rect">
            <a:avLst/>
          </a:prstGeom>
          <a:ln>
            <a:solidFill>
              <a:srgbClr val="FF0000"/>
            </a:solidFill>
          </a:ln>
        </p:spPr>
        <p:txBody>
          <a:bodyPr wrap="square">
            <a:spAutoFit/>
          </a:bodyPr>
          <a:lstStyle/>
          <a:p>
            <a:r>
              <a:rPr lang="sk-SK" sz="2400" dirty="0" smtClean="0"/>
              <a:t>Prekonávanie prekážok...</a:t>
            </a:r>
            <a:endParaRPr lang="sk-SK" sz="2400" dirty="0"/>
          </a:p>
        </p:txBody>
      </p:sp>
      <p:sp>
        <p:nvSpPr>
          <p:cNvPr id="21" name="Obdĺžnik 20"/>
          <p:cNvSpPr/>
          <p:nvPr/>
        </p:nvSpPr>
        <p:spPr>
          <a:xfrm>
            <a:off x="648350" y="1454297"/>
            <a:ext cx="9496489" cy="2923877"/>
          </a:xfrm>
          <a:prstGeom prst="rect">
            <a:avLst/>
          </a:prstGeom>
          <a:ln>
            <a:solidFill>
              <a:srgbClr val="00B0F0"/>
            </a:solidFill>
          </a:ln>
        </p:spPr>
        <p:txBody>
          <a:bodyPr wrap="square">
            <a:spAutoFit/>
          </a:bodyPr>
          <a:lstStyle/>
          <a:p>
            <a:r>
              <a:rPr lang="sk-SK" sz="2400" dirty="0"/>
              <a:t>V súčasnej spoločnosti je celkom bežné, že študenti sú chválení za ich výkon v ľahkých úlohách, sú oceňovaní ako šikovní, keď niečo spravia rýchlo a perfektne. </a:t>
            </a:r>
            <a:endParaRPr lang="sk-SK" sz="2400" dirty="0" smtClean="0"/>
          </a:p>
          <a:p>
            <a:endParaRPr lang="sk-SK" sz="2400" dirty="0" smtClean="0"/>
          </a:p>
          <a:p>
            <a:r>
              <a:rPr lang="sk-SK" sz="2400" dirty="0" smtClean="0"/>
              <a:t>Keď </a:t>
            </a:r>
            <a:r>
              <a:rPr lang="sk-SK" sz="2400" dirty="0"/>
              <a:t>robíme toto, neučíme študentov, aby vítali výzvu a učili sa z chýb. Učíme ich, že ľahko získaný úspech svedčí o ich inteligencii </a:t>
            </a:r>
            <a:r>
              <a:rPr lang="sk-SK" sz="2400" dirty="0" smtClean="0"/>
              <a:t>a</a:t>
            </a:r>
            <a:r>
              <a:rPr lang="sk-SK" sz="2400" dirty="0"/>
              <a:t> naopak, chyby a snaha svedčia o opaku</a:t>
            </a:r>
            <a:r>
              <a:rPr lang="sk-SK" sz="2400" dirty="0" smtClean="0"/>
              <a:t>.</a:t>
            </a:r>
          </a:p>
          <a:p>
            <a:pPr algn="r"/>
            <a:r>
              <a:rPr lang="sk-SK" sz="1600" dirty="0" smtClean="0"/>
              <a:t>(</a:t>
            </a:r>
            <a:r>
              <a:rPr lang="sk-SK" sz="1600" dirty="0" err="1" smtClean="0"/>
              <a:t>Dweck</a:t>
            </a:r>
            <a:r>
              <a:rPr lang="sk-SK" sz="1600" dirty="0" smtClean="0"/>
              <a:t>, 2000)</a:t>
            </a:r>
          </a:p>
        </p:txBody>
      </p:sp>
      <p:sp>
        <p:nvSpPr>
          <p:cNvPr id="2" name="Obdĺžnik 1"/>
          <p:cNvSpPr/>
          <p:nvPr/>
        </p:nvSpPr>
        <p:spPr>
          <a:xfrm>
            <a:off x="872939" y="4565718"/>
            <a:ext cx="10420703" cy="1785104"/>
          </a:xfrm>
          <a:prstGeom prst="rect">
            <a:avLst/>
          </a:prstGeom>
          <a:ln>
            <a:solidFill>
              <a:srgbClr val="00B0F0"/>
            </a:solidFill>
          </a:ln>
        </p:spPr>
        <p:txBody>
          <a:bodyPr wrap="square">
            <a:spAutoFit/>
          </a:bodyPr>
          <a:lstStyle/>
          <a:p>
            <a:r>
              <a:rPr lang="sk-SK" sz="2400" b="1" i="1" dirty="0">
                <a:latin typeface="Calibri" panose="020F0502020204030204" pitchFamily="34" charset="0"/>
                <a:ea typeface="Calibri" panose="020F0502020204030204" pitchFamily="34" charset="0"/>
                <a:cs typeface="Times New Roman" panose="02020603050405020304" pitchFamily="18" charset="0"/>
              </a:rPr>
              <a:t>Čo je teda vhodné urobiť, ak študenti vyriešia ľahké úlohy a očakávajú pochvalu? Mali by sme sa im ospravedlniť za zbytočné mrhanie ich časom a nasmerovať ich k náročnejším zadaniam. Takto ich môžeme učiť, že zmysluplný úspech vyžaduje </a:t>
            </a:r>
            <a:r>
              <a:rPr lang="sk-SK" sz="2400" b="1" i="1" dirty="0" smtClean="0">
                <a:latin typeface="Calibri" panose="020F0502020204030204" pitchFamily="34" charset="0"/>
                <a:ea typeface="Calibri" panose="020F0502020204030204" pitchFamily="34" charset="0"/>
                <a:cs typeface="Times New Roman" panose="02020603050405020304" pitchFamily="18" charset="0"/>
              </a:rPr>
              <a:t>úsilie.</a:t>
            </a:r>
          </a:p>
          <a:p>
            <a:pPr algn="r"/>
            <a:r>
              <a:rPr lang="sk-SK" sz="1400" dirty="0" smtClean="0"/>
              <a:t>(</a:t>
            </a:r>
            <a:r>
              <a:rPr lang="sk-SK" sz="1400" dirty="0" err="1"/>
              <a:t>Dweck</a:t>
            </a:r>
            <a:r>
              <a:rPr lang="sk-SK" sz="1400" dirty="0"/>
              <a:t>, 2000</a:t>
            </a:r>
            <a:r>
              <a:rPr lang="sk-SK" sz="1400" dirty="0" smtClean="0"/>
              <a:t>)</a:t>
            </a:r>
            <a:endParaRPr lang="sk-SK" sz="1400" dirty="0"/>
          </a:p>
        </p:txBody>
      </p:sp>
    </p:spTree>
    <p:extLst>
      <p:ext uri="{BB962C8B-B14F-4D97-AF65-F5344CB8AC3E}">
        <p14:creationId xmlns:p14="http://schemas.microsoft.com/office/powerpoint/2010/main" val="8959149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5605" y="6441"/>
            <a:ext cx="5836395" cy="80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bdĺžnik 12"/>
          <p:cNvSpPr/>
          <p:nvPr/>
        </p:nvSpPr>
        <p:spPr>
          <a:xfrm>
            <a:off x="648350" y="441240"/>
            <a:ext cx="3518728" cy="461665"/>
          </a:xfrm>
          <a:prstGeom prst="rect">
            <a:avLst/>
          </a:prstGeom>
          <a:ln>
            <a:solidFill>
              <a:srgbClr val="FF0000"/>
            </a:solidFill>
          </a:ln>
        </p:spPr>
        <p:txBody>
          <a:bodyPr wrap="square">
            <a:spAutoFit/>
          </a:bodyPr>
          <a:lstStyle/>
          <a:p>
            <a:r>
              <a:rPr lang="sk-SK" sz="2400" dirty="0" smtClean="0"/>
              <a:t>Prijímanie chýb...</a:t>
            </a:r>
            <a:endParaRPr lang="sk-SK" sz="2400" dirty="0"/>
          </a:p>
        </p:txBody>
      </p:sp>
      <p:sp>
        <p:nvSpPr>
          <p:cNvPr id="21" name="Obdĺžnik 20"/>
          <p:cNvSpPr/>
          <p:nvPr/>
        </p:nvSpPr>
        <p:spPr>
          <a:xfrm>
            <a:off x="648350" y="1454297"/>
            <a:ext cx="9496489" cy="707886"/>
          </a:xfrm>
          <a:prstGeom prst="rect">
            <a:avLst/>
          </a:prstGeom>
          <a:ln>
            <a:solidFill>
              <a:srgbClr val="00B0F0"/>
            </a:solidFill>
          </a:ln>
        </p:spPr>
        <p:txBody>
          <a:bodyPr wrap="square">
            <a:spAutoFit/>
          </a:bodyPr>
          <a:lstStyle/>
          <a:p>
            <a:r>
              <a:rPr lang="sk-SK" sz="2400" dirty="0" err="1" smtClean="0"/>
              <a:t>Dítě</a:t>
            </a:r>
            <a:r>
              <a:rPr lang="sk-SK" sz="2400" dirty="0" smtClean="0"/>
              <a:t>, </a:t>
            </a:r>
            <a:r>
              <a:rPr lang="sk-SK" sz="2400" dirty="0" err="1" smtClean="0"/>
              <a:t>které</a:t>
            </a:r>
            <a:r>
              <a:rPr lang="sk-SK" sz="2400" dirty="0" smtClean="0"/>
              <a:t> by </a:t>
            </a:r>
            <a:r>
              <a:rPr lang="sk-SK" sz="2400" dirty="0" err="1" smtClean="0"/>
              <a:t>mělo</a:t>
            </a:r>
            <a:r>
              <a:rPr lang="sk-SK" sz="2400" dirty="0" smtClean="0"/>
              <a:t> </a:t>
            </a:r>
            <a:r>
              <a:rPr lang="sk-SK" sz="2400" dirty="0" err="1" smtClean="0"/>
              <a:t>zakázáno</a:t>
            </a:r>
            <a:r>
              <a:rPr lang="sk-SK" sz="2400" dirty="0" smtClean="0"/>
              <a:t> </a:t>
            </a:r>
            <a:r>
              <a:rPr lang="sk-SK" sz="2400" dirty="0" err="1" smtClean="0"/>
              <a:t>padat</a:t>
            </a:r>
            <a:r>
              <a:rPr lang="sk-SK" sz="2400" dirty="0" smtClean="0"/>
              <a:t>, by </a:t>
            </a:r>
            <a:r>
              <a:rPr lang="sk-SK" sz="2400" dirty="0" err="1" smtClean="0"/>
              <a:t>se</a:t>
            </a:r>
            <a:r>
              <a:rPr lang="sk-SK" sz="2400" dirty="0" smtClean="0"/>
              <a:t> nikdy nenaučilo </a:t>
            </a:r>
            <a:r>
              <a:rPr lang="sk-SK" sz="2400" dirty="0" err="1" smtClean="0"/>
              <a:t>chodit</a:t>
            </a:r>
            <a:r>
              <a:rPr lang="sk-SK" sz="2400" dirty="0" smtClean="0"/>
              <a:t>.</a:t>
            </a:r>
          </a:p>
          <a:p>
            <a:pPr algn="r"/>
            <a:r>
              <a:rPr lang="sk-SK" sz="1600" dirty="0" smtClean="0"/>
              <a:t>M. </a:t>
            </a:r>
            <a:r>
              <a:rPr lang="sk-SK" sz="1600" dirty="0" err="1" smtClean="0"/>
              <a:t>Hejný</a:t>
            </a:r>
            <a:r>
              <a:rPr lang="sk-SK" sz="1600" dirty="0" smtClean="0"/>
              <a:t> – </a:t>
            </a:r>
            <a:r>
              <a:rPr lang="sk-SK" sz="1600" dirty="0" err="1" smtClean="0"/>
              <a:t>Hejného</a:t>
            </a:r>
            <a:r>
              <a:rPr lang="sk-SK" sz="1600" dirty="0" smtClean="0"/>
              <a:t> </a:t>
            </a:r>
            <a:r>
              <a:rPr lang="sk-SK" sz="1600" dirty="0" err="1" smtClean="0"/>
              <a:t>metoda</a:t>
            </a:r>
            <a:endParaRPr lang="sk-SK" sz="1600" dirty="0" smtClean="0"/>
          </a:p>
        </p:txBody>
      </p:sp>
      <p:sp>
        <p:nvSpPr>
          <p:cNvPr id="7" name="Obdĺžnik 6"/>
          <p:cNvSpPr/>
          <p:nvPr/>
        </p:nvSpPr>
        <p:spPr>
          <a:xfrm>
            <a:off x="675646" y="2655300"/>
            <a:ext cx="4169310" cy="461665"/>
          </a:xfrm>
          <a:prstGeom prst="rect">
            <a:avLst/>
          </a:prstGeom>
          <a:ln>
            <a:solidFill>
              <a:srgbClr val="00B0F0"/>
            </a:solidFill>
          </a:ln>
        </p:spPr>
        <p:txBody>
          <a:bodyPr wrap="square">
            <a:spAutoFit/>
          </a:bodyPr>
          <a:lstStyle/>
          <a:p>
            <a:r>
              <a:rPr lang="sk-SK" sz="2400" dirty="0" smtClean="0"/>
              <a:t>- chyba ako prostriedok učenia</a:t>
            </a:r>
            <a:endParaRPr lang="sk-SK" sz="1600" dirty="0" smtClean="0"/>
          </a:p>
        </p:txBody>
      </p:sp>
      <p:sp>
        <p:nvSpPr>
          <p:cNvPr id="8" name="Obdĺžnik 7"/>
          <p:cNvSpPr/>
          <p:nvPr/>
        </p:nvSpPr>
        <p:spPr>
          <a:xfrm>
            <a:off x="661997" y="3351336"/>
            <a:ext cx="9482841" cy="461665"/>
          </a:xfrm>
          <a:prstGeom prst="rect">
            <a:avLst/>
          </a:prstGeom>
          <a:ln>
            <a:solidFill>
              <a:srgbClr val="00B0F0"/>
            </a:solidFill>
          </a:ln>
        </p:spPr>
        <p:txBody>
          <a:bodyPr wrap="square">
            <a:spAutoFit/>
          </a:bodyPr>
          <a:lstStyle/>
          <a:p>
            <a:r>
              <a:rPr lang="sk-SK" sz="2400" dirty="0" smtClean="0"/>
              <a:t>- chyba ako prostriedok rozvoja osobnosti (dysfunkčný perfekcionizmus)</a:t>
            </a:r>
            <a:endParaRPr lang="sk-SK" sz="1600" dirty="0" smtClean="0"/>
          </a:p>
        </p:txBody>
      </p:sp>
      <p:sp>
        <p:nvSpPr>
          <p:cNvPr id="9" name="Obdĺžnik 8"/>
          <p:cNvSpPr/>
          <p:nvPr/>
        </p:nvSpPr>
        <p:spPr>
          <a:xfrm>
            <a:off x="675646" y="4401989"/>
            <a:ext cx="4169310" cy="1200329"/>
          </a:xfrm>
          <a:prstGeom prst="rect">
            <a:avLst/>
          </a:prstGeom>
          <a:ln>
            <a:solidFill>
              <a:srgbClr val="00B0F0"/>
            </a:solidFill>
          </a:ln>
        </p:spPr>
        <p:txBody>
          <a:bodyPr wrap="square">
            <a:spAutoFit/>
          </a:bodyPr>
          <a:lstStyle/>
          <a:p>
            <a:r>
              <a:rPr lang="sk-SK" sz="2400" dirty="0" smtClean="0"/>
              <a:t>Na vyučovaní chyby hľadáme, analyzujeme – prostredie dôvery – BEZPEČNÉ prostredie</a:t>
            </a:r>
            <a:endParaRPr lang="sk-SK" sz="1600" dirty="0" smtClean="0"/>
          </a:p>
        </p:txBody>
      </p:sp>
    </p:spTree>
    <p:extLst>
      <p:ext uri="{BB962C8B-B14F-4D97-AF65-F5344CB8AC3E}">
        <p14:creationId xmlns:p14="http://schemas.microsoft.com/office/powerpoint/2010/main" val="181688966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5605" y="6441"/>
            <a:ext cx="5836395" cy="80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bdĺžnik 12"/>
          <p:cNvSpPr/>
          <p:nvPr/>
        </p:nvSpPr>
        <p:spPr>
          <a:xfrm>
            <a:off x="648349" y="771840"/>
            <a:ext cx="5383961" cy="461665"/>
          </a:xfrm>
          <a:prstGeom prst="rect">
            <a:avLst/>
          </a:prstGeom>
          <a:ln>
            <a:solidFill>
              <a:srgbClr val="FF0000"/>
            </a:solidFill>
          </a:ln>
        </p:spPr>
        <p:txBody>
          <a:bodyPr wrap="square">
            <a:spAutoFit/>
          </a:bodyPr>
          <a:lstStyle/>
          <a:p>
            <a:r>
              <a:rPr lang="sk-SK" sz="2400" dirty="0" smtClean="0"/>
              <a:t>Rešpektujúca a nenásilná komunikácia...</a:t>
            </a:r>
            <a:endParaRPr lang="sk-SK" sz="2400" dirty="0"/>
          </a:p>
        </p:txBody>
      </p:sp>
      <p:sp>
        <p:nvSpPr>
          <p:cNvPr id="21" name="Obdĺžnik 20"/>
          <p:cNvSpPr/>
          <p:nvPr/>
        </p:nvSpPr>
        <p:spPr>
          <a:xfrm>
            <a:off x="648349" y="1758831"/>
            <a:ext cx="8591185" cy="461665"/>
          </a:xfrm>
          <a:prstGeom prst="rect">
            <a:avLst/>
          </a:prstGeom>
          <a:ln>
            <a:solidFill>
              <a:srgbClr val="00B0F0"/>
            </a:solidFill>
          </a:ln>
        </p:spPr>
        <p:txBody>
          <a:bodyPr wrap="square">
            <a:spAutoFit/>
          </a:bodyPr>
          <a:lstStyle/>
          <a:p>
            <a:r>
              <a:rPr lang="sk-SK" sz="2400" dirty="0" smtClean="0"/>
              <a:t>- zameriava sa na spojenie so sebou samým a následne s okolím</a:t>
            </a:r>
            <a:endParaRPr lang="sk-SK" sz="1600" dirty="0" smtClean="0"/>
          </a:p>
        </p:txBody>
      </p:sp>
      <p:sp>
        <p:nvSpPr>
          <p:cNvPr id="10" name="Obdĺžnik 9"/>
          <p:cNvSpPr/>
          <p:nvPr/>
        </p:nvSpPr>
        <p:spPr>
          <a:xfrm>
            <a:off x="648349" y="3452981"/>
            <a:ext cx="10051496" cy="830997"/>
          </a:xfrm>
          <a:prstGeom prst="rect">
            <a:avLst/>
          </a:prstGeom>
          <a:ln>
            <a:solidFill>
              <a:srgbClr val="00B0F0"/>
            </a:solidFill>
          </a:ln>
        </p:spPr>
        <p:txBody>
          <a:bodyPr wrap="square">
            <a:spAutoFit/>
          </a:bodyPr>
          <a:lstStyle/>
          <a:p>
            <a:r>
              <a:rPr lang="sk-SK" sz="2400" dirty="0" smtClean="0"/>
              <a:t>- odďaľuje vonkajšiu motiváciu/vonkajšie hodnotenie od potrieb osobnosti, tým pádom sa približuje k vnútornej motivácii</a:t>
            </a:r>
            <a:endParaRPr lang="sk-SK" sz="1600" dirty="0" smtClean="0"/>
          </a:p>
        </p:txBody>
      </p:sp>
      <p:sp>
        <p:nvSpPr>
          <p:cNvPr id="12" name="Obdĺžnik 11"/>
          <p:cNvSpPr/>
          <p:nvPr/>
        </p:nvSpPr>
        <p:spPr>
          <a:xfrm>
            <a:off x="648349" y="4864429"/>
            <a:ext cx="10051496" cy="1200329"/>
          </a:xfrm>
          <a:prstGeom prst="rect">
            <a:avLst/>
          </a:prstGeom>
          <a:ln>
            <a:solidFill>
              <a:srgbClr val="00B0F0"/>
            </a:solidFill>
          </a:ln>
        </p:spPr>
        <p:txBody>
          <a:bodyPr wrap="square">
            <a:spAutoFit/>
          </a:bodyPr>
          <a:lstStyle/>
          <a:p>
            <a:r>
              <a:rPr lang="sk-SK" sz="2400" dirty="0" smtClean="0"/>
              <a:t>- základným princípom je, že jedinec je sám zodpovedný za svoje pocity (napr. hnev) – nie okolie (to môže dať podnet, ale strojcom pocitov je jedinec sám); následne dokáže lepšie fungovať aj v „menej bezpečnom“ prostredí</a:t>
            </a:r>
            <a:endParaRPr lang="sk-SK" sz="1600" dirty="0" smtClean="0"/>
          </a:p>
        </p:txBody>
      </p:sp>
      <p:sp>
        <p:nvSpPr>
          <p:cNvPr id="14" name="Obdĺžnik 13"/>
          <p:cNvSpPr/>
          <p:nvPr/>
        </p:nvSpPr>
        <p:spPr>
          <a:xfrm>
            <a:off x="621054" y="2591344"/>
            <a:ext cx="9055209" cy="461665"/>
          </a:xfrm>
          <a:prstGeom prst="rect">
            <a:avLst/>
          </a:prstGeom>
          <a:ln>
            <a:solidFill>
              <a:srgbClr val="00B0F0"/>
            </a:solidFill>
          </a:ln>
        </p:spPr>
        <p:txBody>
          <a:bodyPr wrap="square">
            <a:spAutoFit/>
          </a:bodyPr>
          <a:lstStyle/>
          <a:p>
            <a:r>
              <a:rPr lang="sk-SK" sz="2400" dirty="0" smtClean="0"/>
              <a:t>- jedinec prijíma seba aj tých naokolo; prijíma teda aj vlastné chyby...</a:t>
            </a:r>
            <a:endParaRPr lang="sk-SK" sz="1600" dirty="0" smtClean="0"/>
          </a:p>
        </p:txBody>
      </p:sp>
    </p:spTree>
    <p:extLst>
      <p:ext uri="{BB962C8B-B14F-4D97-AF65-F5344CB8AC3E}">
        <p14:creationId xmlns:p14="http://schemas.microsoft.com/office/powerpoint/2010/main" val="28341810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5605" y="6441"/>
            <a:ext cx="5836395" cy="80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ĺžnik 2"/>
          <p:cNvSpPr/>
          <p:nvPr/>
        </p:nvSpPr>
        <p:spPr>
          <a:xfrm>
            <a:off x="760645" y="1022407"/>
            <a:ext cx="3907608" cy="461665"/>
          </a:xfrm>
          <a:prstGeom prst="rect">
            <a:avLst/>
          </a:prstGeom>
          <a:ln>
            <a:solidFill>
              <a:srgbClr val="FF0000"/>
            </a:solidFill>
          </a:ln>
        </p:spPr>
        <p:txBody>
          <a:bodyPr wrap="square">
            <a:spAutoFit/>
          </a:bodyPr>
          <a:lstStyle/>
          <a:p>
            <a:r>
              <a:rPr lang="sk-SK" sz="2400" dirty="0" smtClean="0"/>
              <a:t>Na zmyslenie...</a:t>
            </a:r>
            <a:endParaRPr lang="sk-SK" sz="2400" dirty="0"/>
          </a:p>
        </p:txBody>
      </p:sp>
      <p:sp>
        <p:nvSpPr>
          <p:cNvPr id="4" name="Obdĺžnik 3"/>
          <p:cNvSpPr/>
          <p:nvPr/>
        </p:nvSpPr>
        <p:spPr>
          <a:xfrm>
            <a:off x="760645" y="2764482"/>
            <a:ext cx="9496489" cy="2462213"/>
          </a:xfrm>
          <a:prstGeom prst="rect">
            <a:avLst/>
          </a:prstGeom>
          <a:ln>
            <a:solidFill>
              <a:srgbClr val="00B0F0"/>
            </a:solidFill>
          </a:ln>
        </p:spPr>
        <p:txBody>
          <a:bodyPr wrap="square">
            <a:spAutoFit/>
          </a:bodyPr>
          <a:lstStyle/>
          <a:p>
            <a:r>
              <a:rPr lang="sk-SK" sz="2400" dirty="0" smtClean="0"/>
              <a:t>Spoločnosť vysiela .....“implicitné posolstvo, že bez význačných výsledkov má jednotlivec malú hodnotu a že ktokoľvek, kto má vysoké schopnosti a talent ich musí neustále demonštrovať.“</a:t>
            </a:r>
          </a:p>
          <a:p>
            <a:endParaRPr lang="sk-SK" sz="2400" dirty="0"/>
          </a:p>
          <a:p>
            <a:pPr algn="r"/>
            <a:r>
              <a:rPr lang="sk-SK" sz="1400" dirty="0" err="1" smtClean="0"/>
              <a:t>Tolan</a:t>
            </a:r>
            <a:r>
              <a:rPr lang="sk-SK" sz="1400" dirty="0" smtClean="0"/>
              <a:t>, </a:t>
            </a:r>
            <a:r>
              <a:rPr lang="sk-SK" sz="1400" dirty="0" err="1" smtClean="0"/>
              <a:t>Stephanie</a:t>
            </a:r>
            <a:r>
              <a:rPr lang="sk-SK" sz="1400" dirty="0" smtClean="0"/>
              <a:t> S.: </a:t>
            </a:r>
            <a:r>
              <a:rPr lang="sk-SK" sz="1400" dirty="0" err="1" smtClean="0"/>
              <a:t>Hollingworth</a:t>
            </a:r>
            <a:r>
              <a:rPr lang="sk-SK" sz="1400" dirty="0" smtClean="0"/>
              <a:t>, </a:t>
            </a:r>
            <a:r>
              <a:rPr lang="sk-SK" sz="1400" dirty="0" err="1" smtClean="0"/>
              <a:t>Dabrowski</a:t>
            </a:r>
            <a:r>
              <a:rPr lang="sk-SK" sz="1400" dirty="0" smtClean="0"/>
              <a:t>, </a:t>
            </a:r>
            <a:r>
              <a:rPr lang="sk-SK" sz="1400" dirty="0" err="1" smtClean="0"/>
              <a:t>Gandhi</a:t>
            </a:r>
            <a:r>
              <a:rPr lang="sk-SK" sz="1400" dirty="0" smtClean="0"/>
              <a:t>, Columbus, </a:t>
            </a:r>
            <a:r>
              <a:rPr lang="sk-SK" sz="1400" dirty="0" err="1" smtClean="0"/>
              <a:t>ans</a:t>
            </a:r>
            <a:r>
              <a:rPr lang="sk-SK" sz="1400" dirty="0" smtClean="0"/>
              <a:t> </a:t>
            </a:r>
            <a:r>
              <a:rPr lang="sk-SK" sz="1400" dirty="0" err="1" smtClean="0"/>
              <a:t>Some</a:t>
            </a:r>
            <a:r>
              <a:rPr lang="sk-SK" sz="1400" dirty="0" smtClean="0"/>
              <a:t> </a:t>
            </a:r>
            <a:r>
              <a:rPr lang="sk-SK" sz="1400" dirty="0" err="1" smtClean="0"/>
              <a:t>Others</a:t>
            </a:r>
            <a:r>
              <a:rPr lang="sk-SK" sz="1400" dirty="0" smtClean="0"/>
              <a:t>: </a:t>
            </a:r>
          </a:p>
          <a:p>
            <a:pPr algn="r"/>
            <a:r>
              <a:rPr lang="sk-SK" sz="1400" dirty="0" err="1" smtClean="0"/>
              <a:t>The</a:t>
            </a:r>
            <a:r>
              <a:rPr lang="sk-SK" sz="1400" dirty="0" smtClean="0"/>
              <a:t> </a:t>
            </a:r>
            <a:r>
              <a:rPr lang="sk-SK" sz="1400" dirty="0" err="1" smtClean="0"/>
              <a:t>History</a:t>
            </a:r>
            <a:r>
              <a:rPr lang="sk-SK" sz="1400" dirty="0" smtClean="0"/>
              <a:t> of </a:t>
            </a:r>
            <a:r>
              <a:rPr lang="sk-SK" sz="1400" dirty="0" err="1" smtClean="0"/>
              <a:t>the</a:t>
            </a:r>
            <a:r>
              <a:rPr lang="sk-SK" sz="1400" dirty="0" smtClean="0"/>
              <a:t> Columbus Group</a:t>
            </a:r>
          </a:p>
          <a:p>
            <a:pPr algn="r"/>
            <a:r>
              <a:rPr lang="sk-SK" sz="1400" dirty="0" smtClean="0"/>
              <a:t> (</a:t>
            </a:r>
            <a:r>
              <a:rPr lang="sk-SK" sz="1400" dirty="0" err="1" smtClean="0"/>
              <a:t>Off</a:t>
            </a:r>
            <a:r>
              <a:rPr lang="sk-SK" sz="1400" dirty="0" smtClean="0"/>
              <a:t> </a:t>
            </a:r>
            <a:r>
              <a:rPr lang="sk-SK" sz="1400" dirty="0" err="1" smtClean="0"/>
              <a:t>The</a:t>
            </a:r>
            <a:r>
              <a:rPr lang="sk-SK" sz="1400" dirty="0" smtClean="0"/>
              <a:t> </a:t>
            </a:r>
            <a:r>
              <a:rPr lang="sk-SK" sz="1400" dirty="0" err="1" smtClean="0"/>
              <a:t>Charts</a:t>
            </a:r>
            <a:r>
              <a:rPr lang="sk-SK" sz="1400" dirty="0" smtClean="0"/>
              <a:t>)</a:t>
            </a:r>
          </a:p>
          <a:p>
            <a:pPr algn="r"/>
            <a:r>
              <a:rPr lang="sk-SK" sz="1600" dirty="0" smtClean="0"/>
              <a:t> </a:t>
            </a:r>
          </a:p>
        </p:txBody>
      </p:sp>
    </p:spTree>
    <p:extLst>
      <p:ext uri="{BB962C8B-B14F-4D97-AF65-F5344CB8AC3E}">
        <p14:creationId xmlns:p14="http://schemas.microsoft.com/office/powerpoint/2010/main" val="96968033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p:cNvSpPr/>
          <p:nvPr/>
        </p:nvSpPr>
        <p:spPr>
          <a:xfrm>
            <a:off x="1162798" y="2274531"/>
            <a:ext cx="9332329" cy="2585323"/>
          </a:xfrm>
          <a:prstGeom prst="rect">
            <a:avLst/>
          </a:prstGeom>
          <a:ln>
            <a:solidFill>
              <a:srgbClr val="00B0F0"/>
            </a:solidFill>
          </a:ln>
        </p:spPr>
        <p:txBody>
          <a:bodyPr wrap="square">
            <a:spAutoFit/>
          </a:bodyPr>
          <a:lstStyle/>
          <a:p>
            <a:r>
              <a:rPr lang="sk-SK" dirty="0"/>
              <a:t>Na pravidelnej štvrťročnej skúške dostal zlatú medailu najlepší pisateľ. Keď bola medaila prvýkrát odovzdaná, nasledoval všeobecný spor, rivalita a rozšíril sa duch závisti, žiarlivosti, nezhody po celej škole. Chlapci, ktorí boli dovtedy blízkymi priateľmi, sa stali urputnými rivalmi a keď bola cena vyhlásená, stali sa neľútostnými nepriateľmi. Tí, ktorí boli na poprednejších miestach, odsudzovali tých, ktorí mali slabšie výkony. Každý si želal, aby schopnosti jeho oponenta boli menšie než jeho vlastné  a uplatňoval celé svoje umenie na skresľovanie a zhadzovanie výsledkov toho druhého.</a:t>
            </a:r>
            <a:endParaRPr lang="en-US" dirty="0"/>
          </a:p>
          <a:p>
            <a:r>
              <a:rPr lang="sk-SK" dirty="0"/>
              <a:t> </a:t>
            </a:r>
            <a:endParaRPr lang="en-US" dirty="0"/>
          </a:p>
          <a:p>
            <a:r>
              <a:rPr lang="sk-SK" dirty="0" err="1">
                <a:solidFill>
                  <a:srgbClr val="C00000"/>
                </a:solidFill>
              </a:rPr>
              <a:t>Robert</a:t>
            </a:r>
            <a:r>
              <a:rPr lang="sk-SK" dirty="0">
                <a:solidFill>
                  <a:srgbClr val="C00000"/>
                </a:solidFill>
              </a:rPr>
              <a:t> </a:t>
            </a:r>
            <a:r>
              <a:rPr lang="sk-SK" dirty="0" err="1">
                <a:solidFill>
                  <a:srgbClr val="C00000"/>
                </a:solidFill>
              </a:rPr>
              <a:t>Coram</a:t>
            </a:r>
            <a:r>
              <a:rPr lang="sk-SK" dirty="0">
                <a:solidFill>
                  <a:srgbClr val="C00000"/>
                </a:solidFill>
              </a:rPr>
              <a:t>, </a:t>
            </a:r>
            <a:r>
              <a:rPr lang="sk-SK" dirty="0" err="1">
                <a:solidFill>
                  <a:srgbClr val="C00000"/>
                </a:solidFill>
              </a:rPr>
              <a:t>Political</a:t>
            </a:r>
            <a:r>
              <a:rPr lang="sk-SK" dirty="0">
                <a:solidFill>
                  <a:srgbClr val="C00000"/>
                </a:solidFill>
              </a:rPr>
              <a:t> </a:t>
            </a:r>
            <a:r>
              <a:rPr lang="sk-SK" dirty="0" err="1">
                <a:solidFill>
                  <a:srgbClr val="C00000"/>
                </a:solidFill>
              </a:rPr>
              <a:t>Inquiries</a:t>
            </a:r>
            <a:r>
              <a:rPr lang="sk-SK" dirty="0">
                <a:solidFill>
                  <a:srgbClr val="C00000"/>
                </a:solidFill>
              </a:rPr>
              <a:t>, 1791</a:t>
            </a:r>
            <a:endParaRPr lang="en-US" dirty="0">
              <a:solidFill>
                <a:srgbClr val="C00000"/>
              </a:solidFill>
            </a:endParaRPr>
          </a:p>
          <a:p>
            <a:r>
              <a:rPr lang="sk-SK" dirty="0" err="1" smtClean="0"/>
              <a:t>Kohn</a:t>
            </a:r>
            <a:r>
              <a:rPr lang="sk-SK" dirty="0"/>
              <a:t>, A.: No </a:t>
            </a:r>
            <a:r>
              <a:rPr lang="sk-SK" dirty="0" err="1"/>
              <a:t>contest</a:t>
            </a:r>
            <a:r>
              <a:rPr lang="sk-SK" dirty="0"/>
              <a:t>. New York: </a:t>
            </a:r>
            <a:r>
              <a:rPr lang="sk-SK" dirty="0" err="1"/>
              <a:t>Houghton</a:t>
            </a:r>
            <a:r>
              <a:rPr lang="sk-SK" dirty="0"/>
              <a:t> </a:t>
            </a:r>
            <a:r>
              <a:rPr lang="sk-SK" dirty="0" err="1"/>
              <a:t>Mifflin</a:t>
            </a:r>
            <a:r>
              <a:rPr lang="sk-SK" dirty="0"/>
              <a:t> </a:t>
            </a:r>
            <a:r>
              <a:rPr lang="sk-SK" dirty="0" err="1"/>
              <a:t>Company</a:t>
            </a:r>
            <a:r>
              <a:rPr lang="sk-SK" dirty="0"/>
              <a:t>, 1992. </a:t>
            </a:r>
            <a:endParaRPr lang="en-US" dirty="0"/>
          </a:p>
        </p:txBody>
      </p:sp>
      <p:sp>
        <p:nvSpPr>
          <p:cNvPr id="7" name="Zástupný symbol čísla snímky 6"/>
          <p:cNvSpPr>
            <a:spLocks noGrp="1"/>
          </p:cNvSpPr>
          <p:nvPr>
            <p:ph type="sldNum" sz="quarter" idx="12"/>
          </p:nvPr>
        </p:nvSpPr>
        <p:spPr/>
        <p:txBody>
          <a:bodyPr/>
          <a:lstStyle/>
          <a:p>
            <a:fld id="{3070C552-EC13-4588-BF4C-28E5DE731CD0}" type="slidenum">
              <a:rPr lang="sk-SK" smtClean="0"/>
              <a:t>28</a:t>
            </a:fld>
            <a:endParaRPr lang="sk-SK"/>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5605" y="6441"/>
            <a:ext cx="5836395" cy="80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bdĺžnik 7"/>
          <p:cNvSpPr/>
          <p:nvPr/>
        </p:nvSpPr>
        <p:spPr>
          <a:xfrm>
            <a:off x="992657" y="889377"/>
            <a:ext cx="3907608" cy="461665"/>
          </a:xfrm>
          <a:prstGeom prst="rect">
            <a:avLst/>
          </a:prstGeom>
          <a:ln>
            <a:solidFill>
              <a:srgbClr val="FF0000"/>
            </a:solidFill>
          </a:ln>
        </p:spPr>
        <p:txBody>
          <a:bodyPr wrap="square">
            <a:spAutoFit/>
          </a:bodyPr>
          <a:lstStyle/>
          <a:p>
            <a:r>
              <a:rPr lang="sk-SK" sz="2400" dirty="0" smtClean="0"/>
              <a:t>Na záver ....</a:t>
            </a:r>
            <a:endParaRPr lang="sk-SK" sz="2400" dirty="0"/>
          </a:p>
        </p:txBody>
      </p:sp>
      <p:sp>
        <p:nvSpPr>
          <p:cNvPr id="9" name="BlokTextu 8"/>
          <p:cNvSpPr txBox="1"/>
          <p:nvPr/>
        </p:nvSpPr>
        <p:spPr>
          <a:xfrm>
            <a:off x="499887" y="7225660"/>
            <a:ext cx="11692113" cy="369332"/>
          </a:xfrm>
          <a:prstGeom prst="rect">
            <a:avLst/>
          </a:prstGeom>
          <a:noFill/>
          <a:ln w="44450">
            <a:solidFill>
              <a:srgbClr val="7030A0"/>
            </a:solidFill>
          </a:ln>
        </p:spPr>
        <p:txBody>
          <a:bodyPr wrap="square" rtlCol="0">
            <a:spAutoFit/>
          </a:bodyPr>
          <a:lstStyle/>
          <a:p>
            <a:r>
              <a:rPr lang="sk-SK" dirty="0" smtClean="0"/>
              <a:t>Ukážka toho, ako tlak na výkon dokáže spraviť vzdelávacie prostredie nebezpečným – a ako vidno, platí to po stáročia</a:t>
            </a:r>
          </a:p>
        </p:txBody>
      </p:sp>
    </p:spTree>
    <p:extLst>
      <p:ext uri="{BB962C8B-B14F-4D97-AF65-F5344CB8AC3E}">
        <p14:creationId xmlns:p14="http://schemas.microsoft.com/office/powerpoint/2010/main" val="414788152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down)">
                                      <p:cBhvr>
                                        <p:cTn id="7" dur="580">
                                          <p:stCondLst>
                                            <p:cond delay="0"/>
                                          </p:stCondLst>
                                        </p:cTn>
                                        <p:tgtEl>
                                          <p:spTgt spid="2">
                                            <p:txEl>
                                              <p:pRg st="2" end="2"/>
                                            </p:txEl>
                                          </p:spTgt>
                                        </p:tgtEl>
                                      </p:cBhvr>
                                    </p:animEffect>
                                    <p:anim calcmode="lin" valueType="num">
                                      <p:cBhvr>
                                        <p:cTn id="8" dur="1822" tmFilter="0,0; 0.14,0.36; 0.43,0.73; 0.71,0.91; 1.0,1.0">
                                          <p:stCondLst>
                                            <p:cond delay="0"/>
                                          </p:stCondLst>
                                        </p:cTn>
                                        <p:tgtEl>
                                          <p:spTgt spid="2">
                                            <p:txEl>
                                              <p:pRg st="2" end="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xEl>
                                              <p:pRg st="2" end="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xEl>
                                              <p:pRg st="2" end="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xEl>
                                              <p:pRg st="2" end="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xEl>
                                              <p:pRg st="2" end="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xEl>
                                              <p:pRg st="2" end="2"/>
                                            </p:txEl>
                                          </p:spTgt>
                                        </p:tgtEl>
                                      </p:cBhvr>
                                      <p:to x="100000" y="60000"/>
                                    </p:animScale>
                                    <p:animScale>
                                      <p:cBhvr>
                                        <p:cTn id="14" dur="166" decel="50000">
                                          <p:stCondLst>
                                            <p:cond delay="676"/>
                                          </p:stCondLst>
                                        </p:cTn>
                                        <p:tgtEl>
                                          <p:spTgt spid="2">
                                            <p:txEl>
                                              <p:pRg st="2" end="2"/>
                                            </p:txEl>
                                          </p:spTgt>
                                        </p:tgtEl>
                                      </p:cBhvr>
                                      <p:to x="100000" y="100000"/>
                                    </p:animScale>
                                    <p:animScale>
                                      <p:cBhvr>
                                        <p:cTn id="15" dur="26">
                                          <p:stCondLst>
                                            <p:cond delay="1312"/>
                                          </p:stCondLst>
                                        </p:cTn>
                                        <p:tgtEl>
                                          <p:spTgt spid="2">
                                            <p:txEl>
                                              <p:pRg st="2" end="2"/>
                                            </p:txEl>
                                          </p:spTgt>
                                        </p:tgtEl>
                                      </p:cBhvr>
                                      <p:to x="100000" y="80000"/>
                                    </p:animScale>
                                    <p:animScale>
                                      <p:cBhvr>
                                        <p:cTn id="16" dur="166" decel="50000">
                                          <p:stCondLst>
                                            <p:cond delay="1338"/>
                                          </p:stCondLst>
                                        </p:cTn>
                                        <p:tgtEl>
                                          <p:spTgt spid="2">
                                            <p:txEl>
                                              <p:pRg st="2" end="2"/>
                                            </p:txEl>
                                          </p:spTgt>
                                        </p:tgtEl>
                                      </p:cBhvr>
                                      <p:to x="100000" y="100000"/>
                                    </p:animScale>
                                    <p:animScale>
                                      <p:cBhvr>
                                        <p:cTn id="17" dur="26">
                                          <p:stCondLst>
                                            <p:cond delay="1642"/>
                                          </p:stCondLst>
                                        </p:cTn>
                                        <p:tgtEl>
                                          <p:spTgt spid="2">
                                            <p:txEl>
                                              <p:pRg st="2" end="2"/>
                                            </p:txEl>
                                          </p:spTgt>
                                        </p:tgtEl>
                                      </p:cBhvr>
                                      <p:to x="100000" y="90000"/>
                                    </p:animScale>
                                    <p:animScale>
                                      <p:cBhvr>
                                        <p:cTn id="18" dur="166" decel="50000">
                                          <p:stCondLst>
                                            <p:cond delay="1668"/>
                                          </p:stCondLst>
                                        </p:cTn>
                                        <p:tgtEl>
                                          <p:spTgt spid="2">
                                            <p:txEl>
                                              <p:pRg st="2" end="2"/>
                                            </p:txEl>
                                          </p:spTgt>
                                        </p:tgtEl>
                                      </p:cBhvr>
                                      <p:to x="100000" y="100000"/>
                                    </p:animScale>
                                    <p:animScale>
                                      <p:cBhvr>
                                        <p:cTn id="19" dur="26">
                                          <p:stCondLst>
                                            <p:cond delay="1808"/>
                                          </p:stCondLst>
                                        </p:cTn>
                                        <p:tgtEl>
                                          <p:spTgt spid="2">
                                            <p:txEl>
                                              <p:pRg st="2" end="2"/>
                                            </p:txEl>
                                          </p:spTgt>
                                        </p:tgtEl>
                                      </p:cBhvr>
                                      <p:to x="100000" y="95000"/>
                                    </p:animScale>
                                    <p:animScale>
                                      <p:cBhvr>
                                        <p:cTn id="20" dur="166" decel="50000">
                                          <p:stCondLst>
                                            <p:cond delay="1834"/>
                                          </p:stCondLst>
                                        </p:cTn>
                                        <p:tgtEl>
                                          <p:spTgt spid="2">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5605" y="6441"/>
            <a:ext cx="5836395" cy="80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ĺžnik 2"/>
          <p:cNvSpPr/>
          <p:nvPr/>
        </p:nvSpPr>
        <p:spPr>
          <a:xfrm>
            <a:off x="760645" y="351513"/>
            <a:ext cx="3907608" cy="461665"/>
          </a:xfrm>
          <a:prstGeom prst="rect">
            <a:avLst/>
          </a:prstGeom>
          <a:ln>
            <a:solidFill>
              <a:srgbClr val="FF0000"/>
            </a:solidFill>
          </a:ln>
        </p:spPr>
        <p:txBody>
          <a:bodyPr wrap="square">
            <a:spAutoFit/>
          </a:bodyPr>
          <a:lstStyle/>
          <a:p>
            <a:r>
              <a:rPr lang="sk-SK" sz="2400" dirty="0" smtClean="0"/>
              <a:t>Zopár príkladov....</a:t>
            </a:r>
            <a:endParaRPr lang="sk-SK" sz="2400" dirty="0"/>
          </a:p>
        </p:txBody>
      </p:sp>
    </p:spTree>
    <p:extLst>
      <p:ext uri="{BB962C8B-B14F-4D97-AF65-F5344CB8AC3E}">
        <p14:creationId xmlns:p14="http://schemas.microsoft.com/office/powerpoint/2010/main" val="374829455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kTextu 1"/>
          <p:cNvSpPr txBox="1"/>
          <p:nvPr/>
        </p:nvSpPr>
        <p:spPr>
          <a:xfrm>
            <a:off x="497322" y="366608"/>
            <a:ext cx="3321643" cy="369332"/>
          </a:xfrm>
          <a:prstGeom prst="rect">
            <a:avLst/>
          </a:prstGeom>
          <a:noFill/>
          <a:ln>
            <a:solidFill>
              <a:schemeClr val="accent2"/>
            </a:solidFill>
          </a:ln>
        </p:spPr>
        <p:txBody>
          <a:bodyPr wrap="square" rtlCol="0">
            <a:spAutoFit/>
          </a:bodyPr>
          <a:lstStyle/>
          <a:p>
            <a:r>
              <a:rPr lang="sk-SK" dirty="0" smtClean="0"/>
              <a:t>NADANÍ žiaci – kto sú (v škole)?</a:t>
            </a:r>
          </a:p>
        </p:txBody>
      </p:sp>
      <p:sp>
        <p:nvSpPr>
          <p:cNvPr id="3" name="BlokTextu 2"/>
          <p:cNvSpPr txBox="1"/>
          <p:nvPr/>
        </p:nvSpPr>
        <p:spPr>
          <a:xfrm>
            <a:off x="1329659" y="889048"/>
            <a:ext cx="9353815" cy="923330"/>
          </a:xfrm>
          <a:prstGeom prst="rect">
            <a:avLst/>
          </a:prstGeom>
          <a:noFill/>
          <a:ln>
            <a:solidFill>
              <a:srgbClr val="00B0F0"/>
            </a:solidFill>
          </a:ln>
        </p:spPr>
        <p:txBody>
          <a:bodyPr wrap="square" rtlCol="0">
            <a:spAutoFit/>
          </a:bodyPr>
          <a:lstStyle/>
          <a:p>
            <a:r>
              <a:rPr lang="sk-SK" dirty="0" smtClean="0"/>
              <a:t>žiaci, ktorí majú psychologickou diagnostikou potvrdený vysoko nadpriemerný intelektový potenciál (IQ nad dve štandardné odchýlky nad normu, cca 130)</a:t>
            </a:r>
          </a:p>
          <a:p>
            <a:r>
              <a:rPr lang="sk-SK" dirty="0" smtClean="0"/>
              <a:t>2-2,5% populácie</a:t>
            </a:r>
            <a:endParaRPr lang="sk-SK" dirty="0"/>
          </a:p>
        </p:txBody>
      </p:sp>
      <p:pic>
        <p:nvPicPr>
          <p:cNvPr id="5" name="Obrázok 4" descr="File:IQ curve.sv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1329660" y="2071702"/>
            <a:ext cx="9353814" cy="4595889"/>
          </a:xfrm>
          <a:prstGeom prst="rect">
            <a:avLst/>
          </a:prstGeom>
          <a:noFill/>
          <a:ln w="25400">
            <a:solidFill>
              <a:srgbClr val="00B0F0"/>
            </a:solidFill>
          </a:ln>
        </p:spPr>
      </p:pic>
      <p:sp>
        <p:nvSpPr>
          <p:cNvPr id="6" name="Ovál 5"/>
          <p:cNvSpPr/>
          <p:nvPr/>
        </p:nvSpPr>
        <p:spPr>
          <a:xfrm>
            <a:off x="8977063" y="5685691"/>
            <a:ext cx="1572768" cy="832807"/>
          </a:xfrm>
          <a:prstGeom prst="ellipse">
            <a:avLst/>
          </a:prstGeom>
          <a:solidFill>
            <a:schemeClr val="accent2">
              <a:lumMod val="60000"/>
              <a:lumOff val="40000"/>
              <a:alpha val="61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5605" y="5757"/>
            <a:ext cx="5836395" cy="80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5962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JANAJ\FOTKY\Skola-2011-2012\Matematika-nasobenie\DSC001370.jpg"/>
          <p:cNvPicPr>
            <a:picLocks noChangeAspect="1" noChangeArrowheads="1"/>
          </p:cNvPicPr>
          <p:nvPr/>
        </p:nvPicPr>
        <p:blipFill>
          <a:blip r:embed="rId2" cstate="print"/>
          <a:srcRect/>
          <a:stretch>
            <a:fillRect/>
          </a:stretch>
        </p:blipFill>
        <p:spPr bwMode="auto">
          <a:xfrm>
            <a:off x="1247775" y="0"/>
            <a:ext cx="9144000" cy="6858000"/>
          </a:xfrm>
          <a:prstGeom prst="rect">
            <a:avLst/>
          </a:prstGeom>
          <a:noFill/>
        </p:spPr>
      </p:pic>
      <p:sp>
        <p:nvSpPr>
          <p:cNvPr id="3" name="Obdĺžnik 2"/>
          <p:cNvSpPr/>
          <p:nvPr/>
        </p:nvSpPr>
        <p:spPr>
          <a:xfrm>
            <a:off x="9704119" y="6174797"/>
            <a:ext cx="2487881" cy="461665"/>
          </a:xfrm>
          <a:prstGeom prst="rect">
            <a:avLst/>
          </a:prstGeom>
          <a:ln>
            <a:solidFill>
              <a:srgbClr val="FF0000"/>
            </a:solidFill>
          </a:ln>
        </p:spPr>
        <p:txBody>
          <a:bodyPr wrap="square">
            <a:spAutoFit/>
          </a:bodyPr>
          <a:lstStyle/>
          <a:p>
            <a:r>
              <a:rPr lang="sk-SK" sz="2400" dirty="0" smtClean="0"/>
              <a:t>Možnosť výberu</a:t>
            </a:r>
            <a:endParaRPr lang="sk-SK" sz="2400" dirty="0"/>
          </a:p>
        </p:txBody>
      </p:sp>
    </p:spTree>
    <p:extLst>
      <p:ext uri="{BB962C8B-B14F-4D97-AF65-F5344CB8AC3E}">
        <p14:creationId xmlns:p14="http://schemas.microsoft.com/office/powerpoint/2010/main" val="2980926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3" y="0"/>
            <a:ext cx="12183894" cy="6858000"/>
          </a:xfrm>
          <a:prstGeom prst="rect">
            <a:avLst/>
          </a:prstGeom>
        </p:spPr>
      </p:pic>
      <p:sp>
        <p:nvSpPr>
          <p:cNvPr id="3" name="Obdĺžnik 2"/>
          <p:cNvSpPr/>
          <p:nvPr/>
        </p:nvSpPr>
        <p:spPr>
          <a:xfrm>
            <a:off x="9934092" y="6212815"/>
            <a:ext cx="1982555" cy="461665"/>
          </a:xfrm>
          <a:prstGeom prst="rect">
            <a:avLst/>
          </a:prstGeom>
          <a:ln>
            <a:solidFill>
              <a:srgbClr val="FF0000"/>
            </a:solidFill>
          </a:ln>
        </p:spPr>
        <p:txBody>
          <a:bodyPr wrap="square">
            <a:spAutoFit/>
          </a:bodyPr>
          <a:lstStyle/>
          <a:p>
            <a:r>
              <a:rPr lang="sk-SK" sz="2400" dirty="0" smtClean="0">
                <a:solidFill>
                  <a:schemeClr val="bg1"/>
                </a:solidFill>
              </a:rPr>
              <a:t>Kooperácia</a:t>
            </a:r>
            <a:endParaRPr lang="sk-SK" sz="2400" dirty="0">
              <a:solidFill>
                <a:schemeClr val="bg1"/>
              </a:solidFill>
            </a:endParaRPr>
          </a:p>
        </p:txBody>
      </p:sp>
      <p:sp>
        <p:nvSpPr>
          <p:cNvPr id="4" name="BlokTextu 3"/>
          <p:cNvSpPr txBox="1"/>
          <p:nvPr/>
        </p:nvSpPr>
        <p:spPr>
          <a:xfrm>
            <a:off x="499887" y="7225660"/>
            <a:ext cx="10049831" cy="369332"/>
          </a:xfrm>
          <a:prstGeom prst="rect">
            <a:avLst/>
          </a:prstGeom>
          <a:noFill/>
          <a:ln w="44450">
            <a:solidFill>
              <a:srgbClr val="7030A0"/>
            </a:solidFill>
          </a:ln>
        </p:spPr>
        <p:txBody>
          <a:bodyPr wrap="square" rtlCol="0">
            <a:spAutoFit/>
          </a:bodyPr>
          <a:lstStyle/>
          <a:p>
            <a:r>
              <a:rPr lang="sk-SK" dirty="0" smtClean="0"/>
              <a:t>spontánna spolupráca – nie učiteľ „kontroluje“ výsledky, ale žiaci si ich porovnávajú medzi sebou</a:t>
            </a:r>
          </a:p>
        </p:txBody>
      </p:sp>
    </p:spTree>
    <p:extLst>
      <p:ext uri="{BB962C8B-B14F-4D97-AF65-F5344CB8AC3E}">
        <p14:creationId xmlns:p14="http://schemas.microsoft.com/office/powerpoint/2010/main" val="9307581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3" y="0"/>
            <a:ext cx="12183894" cy="6858000"/>
          </a:xfrm>
          <a:prstGeom prst="rect">
            <a:avLst/>
          </a:prstGeom>
        </p:spPr>
      </p:pic>
      <p:sp>
        <p:nvSpPr>
          <p:cNvPr id="3" name="Obdĺžnik 2"/>
          <p:cNvSpPr/>
          <p:nvPr/>
        </p:nvSpPr>
        <p:spPr>
          <a:xfrm>
            <a:off x="9700066" y="5934166"/>
            <a:ext cx="2487881" cy="830997"/>
          </a:xfrm>
          <a:prstGeom prst="rect">
            <a:avLst/>
          </a:prstGeom>
          <a:ln>
            <a:solidFill>
              <a:srgbClr val="FF0000"/>
            </a:solidFill>
          </a:ln>
        </p:spPr>
        <p:txBody>
          <a:bodyPr wrap="square">
            <a:spAutoFit/>
          </a:bodyPr>
          <a:lstStyle/>
          <a:p>
            <a:r>
              <a:rPr lang="sk-SK" sz="2400" dirty="0" smtClean="0"/>
              <a:t>Ochota riskovať, prijímanie chýb</a:t>
            </a:r>
            <a:endParaRPr lang="sk-SK" sz="2400" dirty="0"/>
          </a:p>
        </p:txBody>
      </p:sp>
    </p:spTree>
    <p:extLst>
      <p:ext uri="{BB962C8B-B14F-4D97-AF65-F5344CB8AC3E}">
        <p14:creationId xmlns:p14="http://schemas.microsoft.com/office/powerpoint/2010/main" val="231508958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2368497890"/>
              </p:ext>
            </p:extLst>
          </p:nvPr>
        </p:nvGraphicFramePr>
        <p:xfrm>
          <a:off x="3571762" y="0"/>
          <a:ext cx="5103008" cy="7020000"/>
        </p:xfrm>
        <a:graphic>
          <a:graphicData uri="http://schemas.openxmlformats.org/presentationml/2006/ole">
            <mc:AlternateContent xmlns:mc="http://schemas.openxmlformats.org/markup-compatibility/2006">
              <mc:Choice xmlns:v="urn:schemas-microsoft-com:vml" Requires="v">
                <p:oleObj spid="_x0000_s2087" name="Image" r:id="rId3" imgW="23771160" imgH="32685480" progId="Photoshop.Image.13">
                  <p:embed/>
                </p:oleObj>
              </mc:Choice>
              <mc:Fallback>
                <p:oleObj name="Image" r:id="rId3" imgW="23771160" imgH="32685480" progId="Photoshop.Image.13">
                  <p:embed/>
                  <p:pic>
                    <p:nvPicPr>
                      <p:cNvPr id="0" name=""/>
                      <p:cNvPicPr/>
                      <p:nvPr/>
                    </p:nvPicPr>
                    <p:blipFill>
                      <a:blip r:embed="rId4"/>
                      <a:stretch>
                        <a:fillRect/>
                      </a:stretch>
                    </p:blipFill>
                    <p:spPr>
                      <a:xfrm>
                        <a:off x="3571762" y="0"/>
                        <a:ext cx="5103008" cy="7020000"/>
                      </a:xfrm>
                      <a:prstGeom prst="rect">
                        <a:avLst/>
                      </a:prstGeom>
                    </p:spPr>
                  </p:pic>
                </p:oleObj>
              </mc:Fallback>
            </mc:AlternateContent>
          </a:graphicData>
        </a:graphic>
      </p:graphicFrame>
      <p:sp>
        <p:nvSpPr>
          <p:cNvPr id="3" name="Obdĺžnik 2"/>
          <p:cNvSpPr/>
          <p:nvPr/>
        </p:nvSpPr>
        <p:spPr>
          <a:xfrm>
            <a:off x="8807117" y="5377298"/>
            <a:ext cx="3240505" cy="923330"/>
          </a:xfrm>
          <a:prstGeom prst="rect">
            <a:avLst/>
          </a:prstGeom>
          <a:ln>
            <a:solidFill>
              <a:srgbClr val="FF0000"/>
            </a:solidFill>
          </a:ln>
        </p:spPr>
        <p:txBody>
          <a:bodyPr wrap="square">
            <a:spAutoFit/>
          </a:bodyPr>
          <a:lstStyle/>
          <a:p>
            <a:r>
              <a:rPr lang="sk-SK" dirty="0" smtClean="0"/>
              <a:t>V bezpečnom prostredí majú deti odvahu riešiť úlohy iným spôsobom</a:t>
            </a:r>
            <a:endParaRPr lang="sk-SK" dirty="0"/>
          </a:p>
        </p:txBody>
      </p:sp>
      <p:sp>
        <p:nvSpPr>
          <p:cNvPr id="4" name="Oválna bublina 3"/>
          <p:cNvSpPr/>
          <p:nvPr/>
        </p:nvSpPr>
        <p:spPr>
          <a:xfrm>
            <a:off x="1323473" y="661736"/>
            <a:ext cx="1985211" cy="890337"/>
          </a:xfrm>
          <a:prstGeom prst="wedgeEllipseCallout">
            <a:avLst>
              <a:gd name="adj1" fmla="val -54157"/>
              <a:gd name="adj2" fmla="val -97798"/>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sk-SK" sz="1400" dirty="0" smtClean="0"/>
              <a:t>Napíšte riešenie celou vetou...</a:t>
            </a:r>
            <a:endParaRPr lang="sk-SK" sz="1400" dirty="0"/>
          </a:p>
        </p:txBody>
      </p:sp>
    </p:spTree>
    <p:extLst>
      <p:ext uri="{BB962C8B-B14F-4D97-AF65-F5344CB8AC3E}">
        <p14:creationId xmlns:p14="http://schemas.microsoft.com/office/powerpoint/2010/main" val="12412847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904473" y="2098322"/>
            <a:ext cx="4451131" cy="1323439"/>
          </a:xfrm>
          <a:prstGeom prst="rect">
            <a:avLst/>
          </a:prstGeom>
          <a:noFill/>
          <a:ln w="38100">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sk-SK" sz="2000" dirty="0">
                <a:solidFill>
                  <a:srgbClr val="0070C0"/>
                </a:solidFill>
                <a:latin typeface="Calibri" panose="020F0502020204030204" pitchFamily="34" charset="0"/>
                <a:cs typeface="Calibri" panose="020F0502020204030204" pitchFamily="34" charset="0"/>
              </a:rPr>
              <a:t>Jana </a:t>
            </a:r>
            <a:r>
              <a:rPr lang="sk-SK" sz="2000" dirty="0" err="1">
                <a:solidFill>
                  <a:srgbClr val="0070C0"/>
                </a:solidFill>
                <a:latin typeface="Calibri" panose="020F0502020204030204" pitchFamily="34" charset="0"/>
                <a:cs typeface="Calibri" panose="020F0502020204030204" pitchFamily="34" charset="0"/>
              </a:rPr>
              <a:t>Jurášková</a:t>
            </a:r>
            <a:r>
              <a:rPr lang="sk-SK" sz="2000" dirty="0">
                <a:solidFill>
                  <a:srgbClr val="0070C0"/>
                </a:solidFill>
                <a:latin typeface="Calibri" panose="020F0502020204030204" pitchFamily="34" charset="0"/>
                <a:cs typeface="Calibri" panose="020F0502020204030204" pitchFamily="34" charset="0"/>
              </a:rPr>
              <a:t>, Martina </a:t>
            </a:r>
            <a:r>
              <a:rPr lang="sk-SK" sz="2000" dirty="0" err="1">
                <a:solidFill>
                  <a:srgbClr val="0070C0"/>
                </a:solidFill>
                <a:latin typeface="Calibri" panose="020F0502020204030204" pitchFamily="34" charset="0"/>
                <a:cs typeface="Calibri" panose="020F0502020204030204" pitchFamily="34" charset="0"/>
              </a:rPr>
              <a:t>Mátychová</a:t>
            </a:r>
            <a:endParaRPr lang="sk-SK" sz="2000" dirty="0">
              <a:solidFill>
                <a:srgbClr val="0070C0"/>
              </a:solidFill>
              <a:latin typeface="Calibri" panose="020F0502020204030204" pitchFamily="34" charset="0"/>
              <a:cs typeface="Calibri" panose="020F0502020204030204" pitchFamily="34" charset="0"/>
            </a:endParaRPr>
          </a:p>
          <a:p>
            <a:pPr eaLnBrk="1" hangingPunct="1">
              <a:spcBef>
                <a:spcPct val="50000"/>
              </a:spcBef>
            </a:pPr>
            <a:r>
              <a:rPr lang="sk-SK" sz="2000" dirty="0" smtClean="0">
                <a:solidFill>
                  <a:srgbClr val="0070C0"/>
                </a:solidFill>
                <a:latin typeface="Calibri" panose="020F0502020204030204" pitchFamily="34" charset="0"/>
                <a:cs typeface="Calibri" panose="020F0502020204030204" pitchFamily="34" charset="0"/>
              </a:rPr>
              <a:t>CENADA (Centrum nadania), </a:t>
            </a:r>
            <a:r>
              <a:rPr lang="sk-SK" sz="2000" dirty="0" err="1">
                <a:solidFill>
                  <a:srgbClr val="0070C0"/>
                </a:solidFill>
                <a:latin typeface="Calibri" panose="020F0502020204030204" pitchFamily="34" charset="0"/>
                <a:cs typeface="Calibri" panose="020F0502020204030204" pitchFamily="34" charset="0"/>
              </a:rPr>
              <a:t>n.o</a:t>
            </a:r>
            <a:r>
              <a:rPr lang="sk-SK" sz="2000" dirty="0" smtClean="0">
                <a:solidFill>
                  <a:srgbClr val="0070C0"/>
                </a:solidFill>
                <a:latin typeface="Calibri" panose="020F0502020204030204" pitchFamily="34" charset="0"/>
                <a:cs typeface="Calibri" panose="020F0502020204030204" pitchFamily="34" charset="0"/>
              </a:rPr>
              <a:t>.</a:t>
            </a:r>
          </a:p>
          <a:p>
            <a:pPr eaLnBrk="1" hangingPunct="1">
              <a:spcBef>
                <a:spcPct val="50000"/>
              </a:spcBef>
            </a:pPr>
            <a:r>
              <a:rPr lang="sk-SK" sz="2000" dirty="0" smtClean="0">
                <a:solidFill>
                  <a:srgbClr val="0070C0"/>
                </a:solidFill>
                <a:latin typeface="Calibri" panose="020F0502020204030204" pitchFamily="34" charset="0"/>
                <a:cs typeface="Calibri" panose="020F0502020204030204" pitchFamily="34" charset="0"/>
              </a:rPr>
              <a:t>BRATISLAVA</a:t>
            </a:r>
            <a:endParaRPr lang="sk-SK" sz="2000" dirty="0">
              <a:solidFill>
                <a:srgbClr val="0070C0"/>
              </a:solidFill>
              <a:latin typeface="Calibri" panose="020F0502020204030204" pitchFamily="34" charset="0"/>
              <a:cs typeface="Calibri" panose="020F0502020204030204" pitchFamily="34" charset="0"/>
            </a:endParaRPr>
          </a:p>
        </p:txBody>
      </p:sp>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5605" y="6441"/>
            <a:ext cx="5836395" cy="80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2"/>
          <p:cNvSpPr txBox="1">
            <a:spLocks noChangeArrowheads="1"/>
          </p:cNvSpPr>
          <p:nvPr/>
        </p:nvSpPr>
        <p:spPr bwMode="auto">
          <a:xfrm>
            <a:off x="6885547" y="2098322"/>
            <a:ext cx="4451131" cy="707886"/>
          </a:xfrm>
          <a:prstGeom prst="rect">
            <a:avLst/>
          </a:prstGeom>
          <a:noFill/>
          <a:ln w="38100">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sk-SK" sz="2000" dirty="0" smtClean="0">
                <a:solidFill>
                  <a:srgbClr val="0070C0"/>
                </a:solidFill>
                <a:latin typeface="Calibri" panose="020F0502020204030204" pitchFamily="34" charset="0"/>
                <a:cs typeface="Calibri" panose="020F0502020204030204" pitchFamily="34" charset="0"/>
              </a:rPr>
              <a:t>Súkromná základná škola pre žiakov s intelektovým nadaním CENADA</a:t>
            </a:r>
            <a:endParaRPr lang="cs-CZ" sz="2000" dirty="0">
              <a:solidFill>
                <a:srgbClr val="0070C0"/>
              </a:solidFill>
              <a:latin typeface="Calibri" panose="020F0502020204030204" pitchFamily="34" charset="0"/>
              <a:cs typeface="Calibri" panose="020F0502020204030204" pitchFamily="34" charset="0"/>
            </a:endParaRPr>
          </a:p>
        </p:txBody>
      </p:sp>
      <p:sp>
        <p:nvSpPr>
          <p:cNvPr id="5" name="Text Box 2"/>
          <p:cNvSpPr txBox="1">
            <a:spLocks noChangeArrowheads="1"/>
          </p:cNvSpPr>
          <p:nvPr/>
        </p:nvSpPr>
        <p:spPr bwMode="auto">
          <a:xfrm>
            <a:off x="6909610" y="3036785"/>
            <a:ext cx="4451131" cy="1015663"/>
          </a:xfrm>
          <a:prstGeom prst="rect">
            <a:avLst/>
          </a:prstGeom>
          <a:noFill/>
          <a:ln w="38100">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sk-SK" sz="2000" dirty="0" smtClean="0">
                <a:solidFill>
                  <a:srgbClr val="0070C0"/>
                </a:solidFill>
                <a:latin typeface="Calibri" panose="020F0502020204030204" pitchFamily="34" charset="0"/>
                <a:cs typeface="Calibri" panose="020F0502020204030204" pitchFamily="34" charset="0"/>
              </a:rPr>
              <a:t>Súkromné gymnázium pre žiakov so všeobecným intelektovým nadaním CENADA</a:t>
            </a:r>
            <a:endParaRPr lang="cs-CZ" sz="2000" dirty="0">
              <a:solidFill>
                <a:srgbClr val="0070C0"/>
              </a:solidFill>
              <a:latin typeface="Calibri" panose="020F0502020204030204" pitchFamily="34" charset="0"/>
              <a:cs typeface="Calibri" panose="020F0502020204030204" pitchFamily="34" charset="0"/>
            </a:endParaRPr>
          </a:p>
        </p:txBody>
      </p:sp>
      <p:sp>
        <p:nvSpPr>
          <p:cNvPr id="6" name="Text Box 2"/>
          <p:cNvSpPr txBox="1">
            <a:spLocks noChangeArrowheads="1"/>
          </p:cNvSpPr>
          <p:nvPr/>
        </p:nvSpPr>
        <p:spPr bwMode="auto">
          <a:xfrm>
            <a:off x="6957737" y="4300101"/>
            <a:ext cx="4451131" cy="1015663"/>
          </a:xfrm>
          <a:prstGeom prst="rect">
            <a:avLst/>
          </a:prstGeom>
          <a:noFill/>
          <a:ln w="38100">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sk-SK" sz="2000" dirty="0" smtClean="0">
                <a:solidFill>
                  <a:srgbClr val="0070C0"/>
                </a:solidFill>
                <a:latin typeface="Calibri" panose="020F0502020204030204" pitchFamily="34" charset="0"/>
                <a:cs typeface="Calibri" panose="020F0502020204030204" pitchFamily="34" charset="0"/>
              </a:rPr>
              <a:t>Súkromné centrum pedagogicko-psychologického poradenstva a prevencie</a:t>
            </a:r>
            <a:endParaRPr lang="cs-CZ" sz="2000" dirty="0">
              <a:solidFill>
                <a:srgbClr val="0070C0"/>
              </a:solidFill>
              <a:latin typeface="Calibri" panose="020F0502020204030204" pitchFamily="34" charset="0"/>
              <a:cs typeface="Calibri" panose="020F0502020204030204" pitchFamily="34" charset="0"/>
            </a:endParaRPr>
          </a:p>
        </p:txBody>
      </p:sp>
      <p:sp>
        <p:nvSpPr>
          <p:cNvPr id="8" name="Text Box 2"/>
          <p:cNvSpPr txBox="1">
            <a:spLocks noChangeArrowheads="1"/>
          </p:cNvSpPr>
          <p:nvPr/>
        </p:nvSpPr>
        <p:spPr bwMode="auto">
          <a:xfrm>
            <a:off x="1904473" y="4429383"/>
            <a:ext cx="4451131" cy="861774"/>
          </a:xfrm>
          <a:prstGeom prst="rect">
            <a:avLst/>
          </a:prstGeom>
          <a:noFill/>
          <a:ln w="38100">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sk-SK" sz="2000" dirty="0" smtClean="0">
                <a:solidFill>
                  <a:srgbClr val="0070C0"/>
                </a:solidFill>
                <a:latin typeface="Calibri" panose="020F0502020204030204" pitchFamily="34" charset="0"/>
                <a:cs typeface="Calibri" panose="020F0502020204030204" pitchFamily="34" charset="0"/>
              </a:rPr>
              <a:t>www.centrumnadania.sk</a:t>
            </a:r>
            <a:endParaRPr lang="sk-SK" sz="2000" dirty="0">
              <a:solidFill>
                <a:srgbClr val="0070C0"/>
              </a:solidFill>
              <a:latin typeface="Calibri" panose="020F0502020204030204" pitchFamily="34" charset="0"/>
              <a:cs typeface="Calibri" panose="020F0502020204030204" pitchFamily="34" charset="0"/>
            </a:endParaRPr>
          </a:p>
          <a:p>
            <a:pPr eaLnBrk="1" hangingPunct="1">
              <a:spcBef>
                <a:spcPct val="50000"/>
              </a:spcBef>
            </a:pPr>
            <a:r>
              <a:rPr lang="sk-SK" sz="2000" dirty="0">
                <a:solidFill>
                  <a:srgbClr val="0070C0"/>
                </a:solidFill>
                <a:latin typeface="Calibri" panose="020F0502020204030204" pitchFamily="34" charset="0"/>
                <a:cs typeface="Calibri" panose="020F0502020204030204" pitchFamily="34" charset="0"/>
              </a:rPr>
              <a:t>centrumnadania@centrumnadania.sk</a:t>
            </a:r>
            <a:endParaRPr lang="cs-CZ" sz="20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613640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kTextu 1"/>
          <p:cNvSpPr txBox="1"/>
          <p:nvPr/>
        </p:nvSpPr>
        <p:spPr>
          <a:xfrm>
            <a:off x="1233273" y="1662674"/>
            <a:ext cx="8644481" cy="369332"/>
          </a:xfrm>
          <a:prstGeom prst="rect">
            <a:avLst/>
          </a:prstGeom>
          <a:noFill/>
          <a:ln>
            <a:solidFill>
              <a:srgbClr val="00B0F0"/>
            </a:solidFill>
          </a:ln>
        </p:spPr>
        <p:txBody>
          <a:bodyPr wrap="square" rtlCol="0">
            <a:spAutoFit/>
          </a:bodyPr>
          <a:lstStyle/>
          <a:p>
            <a:pPr>
              <a:spcBef>
                <a:spcPct val="50000"/>
              </a:spcBef>
            </a:pPr>
            <a:r>
              <a:rPr lang="sk-SK" dirty="0">
                <a:latin typeface="Calibri" pitchFamily="34" charset="0"/>
              </a:rPr>
              <a:t>akcelerovaný kognitívny vývin: skoré čítanie, </a:t>
            </a:r>
            <a:r>
              <a:rPr lang="sk-SK" dirty="0" smtClean="0">
                <a:latin typeface="Calibri" pitchFamily="34" charset="0"/>
              </a:rPr>
              <a:t>počítanie </a:t>
            </a:r>
            <a:endParaRPr lang="sk-SK" dirty="0">
              <a:latin typeface="Calibri" pitchFamily="34" charset="0"/>
            </a:endParaRPr>
          </a:p>
        </p:txBody>
      </p:sp>
      <p:sp>
        <p:nvSpPr>
          <p:cNvPr id="5" name="BlokTextu 4"/>
          <p:cNvSpPr txBox="1"/>
          <p:nvPr/>
        </p:nvSpPr>
        <p:spPr>
          <a:xfrm>
            <a:off x="1241820" y="2236752"/>
            <a:ext cx="8644481" cy="369332"/>
          </a:xfrm>
          <a:prstGeom prst="rect">
            <a:avLst/>
          </a:prstGeom>
          <a:noFill/>
          <a:ln>
            <a:solidFill>
              <a:srgbClr val="00B0F0"/>
            </a:solidFill>
          </a:ln>
        </p:spPr>
        <p:txBody>
          <a:bodyPr wrap="square" rtlCol="0">
            <a:spAutoFit/>
          </a:bodyPr>
          <a:lstStyle/>
          <a:p>
            <a:pPr>
              <a:spcBef>
                <a:spcPct val="50000"/>
              </a:spcBef>
            </a:pPr>
            <a:r>
              <a:rPr lang="sk-SK" dirty="0">
                <a:latin typeface="Calibri" pitchFamily="34" charset="0"/>
              </a:rPr>
              <a:t>rýchle chápanie, </a:t>
            </a:r>
            <a:r>
              <a:rPr lang="sk-SK" dirty="0" smtClean="0">
                <a:latin typeface="Calibri" pitchFamily="34" charset="0"/>
              </a:rPr>
              <a:t>učenie</a:t>
            </a:r>
            <a:r>
              <a:rPr lang="en-US" dirty="0" smtClean="0">
                <a:latin typeface="Calibri" pitchFamily="34" charset="0"/>
              </a:rPr>
              <a:t>, </a:t>
            </a:r>
            <a:r>
              <a:rPr lang="en-US" dirty="0" err="1" smtClean="0">
                <a:latin typeface="Calibri" pitchFamily="34" charset="0"/>
              </a:rPr>
              <a:t>pamäť</a:t>
            </a:r>
            <a:endParaRPr lang="sk-SK" dirty="0">
              <a:latin typeface="Calibri" pitchFamily="34" charset="0"/>
            </a:endParaRPr>
          </a:p>
        </p:txBody>
      </p:sp>
      <p:sp>
        <p:nvSpPr>
          <p:cNvPr id="6" name="BlokTextu 5"/>
          <p:cNvSpPr txBox="1"/>
          <p:nvPr/>
        </p:nvSpPr>
        <p:spPr>
          <a:xfrm>
            <a:off x="1233273" y="2868536"/>
            <a:ext cx="8644481" cy="369332"/>
          </a:xfrm>
          <a:prstGeom prst="rect">
            <a:avLst/>
          </a:prstGeom>
          <a:noFill/>
          <a:ln>
            <a:solidFill>
              <a:srgbClr val="00B0F0"/>
            </a:solidFill>
          </a:ln>
        </p:spPr>
        <p:txBody>
          <a:bodyPr wrap="square" rtlCol="0">
            <a:spAutoFit/>
          </a:bodyPr>
          <a:lstStyle/>
          <a:p>
            <a:pPr>
              <a:spcBef>
                <a:spcPct val="50000"/>
              </a:spcBef>
            </a:pPr>
            <a:r>
              <a:rPr lang="en-US" dirty="0" smtClean="0">
                <a:latin typeface="Calibri" pitchFamily="34" charset="0"/>
              </a:rPr>
              <a:t>k</a:t>
            </a:r>
            <a:r>
              <a:rPr lang="sk-SK" dirty="0" err="1" smtClean="0">
                <a:latin typeface="Calibri" pitchFamily="34" charset="0"/>
              </a:rPr>
              <a:t>omplexné</a:t>
            </a:r>
            <a:r>
              <a:rPr lang="en-US" dirty="0" smtClean="0">
                <a:latin typeface="Calibri" pitchFamily="34" charset="0"/>
              </a:rPr>
              <a:t>/</a:t>
            </a:r>
            <a:r>
              <a:rPr lang="en-US" dirty="0" err="1" smtClean="0">
                <a:latin typeface="Calibri" pitchFamily="34" charset="0"/>
              </a:rPr>
              <a:t>logické</a:t>
            </a:r>
            <a:r>
              <a:rPr lang="sk-SK" dirty="0" smtClean="0">
                <a:latin typeface="Calibri" pitchFamily="34" charset="0"/>
              </a:rPr>
              <a:t> myslenie</a:t>
            </a:r>
            <a:r>
              <a:rPr lang="en-US" dirty="0" smtClean="0">
                <a:latin typeface="Calibri" pitchFamily="34" charset="0"/>
              </a:rPr>
              <a:t>, </a:t>
            </a:r>
            <a:r>
              <a:rPr lang="en-US" dirty="0" err="1" smtClean="0">
                <a:latin typeface="Calibri" pitchFamily="34" charset="0"/>
              </a:rPr>
              <a:t>pohotová</a:t>
            </a:r>
            <a:r>
              <a:rPr lang="en-US" dirty="0" smtClean="0">
                <a:latin typeface="Calibri" pitchFamily="34" charset="0"/>
              </a:rPr>
              <a:t> </a:t>
            </a:r>
            <a:r>
              <a:rPr lang="en-US" dirty="0" err="1" smtClean="0">
                <a:latin typeface="Calibri" pitchFamily="34" charset="0"/>
              </a:rPr>
              <a:t>argumentácia</a:t>
            </a:r>
            <a:endParaRPr lang="sk-SK" dirty="0">
              <a:latin typeface="Calibri" pitchFamily="34" charset="0"/>
            </a:endParaRPr>
          </a:p>
        </p:txBody>
      </p:sp>
      <p:sp>
        <p:nvSpPr>
          <p:cNvPr id="7" name="BlokTextu 6"/>
          <p:cNvSpPr txBox="1"/>
          <p:nvPr/>
        </p:nvSpPr>
        <p:spPr>
          <a:xfrm>
            <a:off x="1241820" y="3545929"/>
            <a:ext cx="8644481" cy="369332"/>
          </a:xfrm>
          <a:prstGeom prst="rect">
            <a:avLst/>
          </a:prstGeom>
          <a:noFill/>
          <a:ln>
            <a:solidFill>
              <a:srgbClr val="00B0F0"/>
            </a:solidFill>
          </a:ln>
        </p:spPr>
        <p:txBody>
          <a:bodyPr wrap="square" rtlCol="0">
            <a:spAutoFit/>
          </a:bodyPr>
          <a:lstStyle/>
          <a:p>
            <a:pPr>
              <a:spcBef>
                <a:spcPct val="50000"/>
              </a:spcBef>
            </a:pPr>
            <a:r>
              <a:rPr lang="sk-SK" dirty="0">
                <a:latin typeface="Calibri" pitchFamily="34" charset="0"/>
              </a:rPr>
              <a:t>analyzovanie, zaoberanie sa </a:t>
            </a:r>
            <a:r>
              <a:rPr lang="sk-SK" dirty="0" smtClean="0">
                <a:latin typeface="Calibri" pitchFamily="34" charset="0"/>
              </a:rPr>
              <a:t>detailmi, pátranie po podstate</a:t>
            </a:r>
            <a:endParaRPr lang="sk-SK" dirty="0">
              <a:latin typeface="Calibri" pitchFamily="34" charset="0"/>
            </a:endParaRPr>
          </a:p>
        </p:txBody>
      </p:sp>
      <p:sp>
        <p:nvSpPr>
          <p:cNvPr id="8" name="BlokTextu 7"/>
          <p:cNvSpPr txBox="1"/>
          <p:nvPr/>
        </p:nvSpPr>
        <p:spPr>
          <a:xfrm>
            <a:off x="1233274" y="4127043"/>
            <a:ext cx="8644481" cy="369332"/>
          </a:xfrm>
          <a:prstGeom prst="rect">
            <a:avLst/>
          </a:prstGeom>
          <a:noFill/>
          <a:ln>
            <a:solidFill>
              <a:srgbClr val="00B0F0"/>
            </a:solidFill>
          </a:ln>
        </p:spPr>
        <p:txBody>
          <a:bodyPr wrap="square" rtlCol="0">
            <a:spAutoFit/>
          </a:bodyPr>
          <a:lstStyle/>
          <a:p>
            <a:pPr>
              <a:spcBef>
                <a:spcPct val="50000"/>
              </a:spcBef>
            </a:pPr>
            <a:r>
              <a:rPr lang="en-US" dirty="0" err="1" smtClean="0">
                <a:latin typeface="Calibri" pitchFamily="34" charset="0"/>
              </a:rPr>
              <a:t>široké</a:t>
            </a:r>
            <a:r>
              <a:rPr lang="en-US" dirty="0" smtClean="0">
                <a:latin typeface="Calibri" pitchFamily="34" charset="0"/>
              </a:rPr>
              <a:t> </a:t>
            </a:r>
            <a:r>
              <a:rPr lang="en-US" dirty="0" err="1" smtClean="0">
                <a:latin typeface="Calibri" pitchFamily="34" charset="0"/>
              </a:rPr>
              <a:t>kognitívne</a:t>
            </a:r>
            <a:r>
              <a:rPr lang="en-US" dirty="0" smtClean="0">
                <a:latin typeface="Calibri" pitchFamily="34" charset="0"/>
              </a:rPr>
              <a:t> </a:t>
            </a:r>
            <a:r>
              <a:rPr lang="en-US" dirty="0" err="1" smtClean="0">
                <a:latin typeface="Calibri" pitchFamily="34" charset="0"/>
              </a:rPr>
              <a:t>záujmy</a:t>
            </a:r>
            <a:endParaRPr lang="sk-SK" dirty="0">
              <a:latin typeface="Calibri" pitchFamily="34" charset="0"/>
            </a:endParaRPr>
          </a:p>
        </p:txBody>
      </p:sp>
      <p:sp>
        <p:nvSpPr>
          <p:cNvPr id="9" name="BlokTextu 8"/>
          <p:cNvSpPr txBox="1"/>
          <p:nvPr/>
        </p:nvSpPr>
        <p:spPr>
          <a:xfrm>
            <a:off x="1241820" y="775612"/>
            <a:ext cx="2522103" cy="369332"/>
          </a:xfrm>
          <a:prstGeom prst="rect">
            <a:avLst/>
          </a:prstGeom>
          <a:noFill/>
          <a:ln>
            <a:solidFill>
              <a:schemeClr val="accent2"/>
            </a:solidFill>
          </a:ln>
        </p:spPr>
        <p:txBody>
          <a:bodyPr wrap="square" rtlCol="0">
            <a:spAutoFit/>
          </a:bodyPr>
          <a:lstStyle/>
          <a:p>
            <a:r>
              <a:rPr lang="sk-SK" b="1" dirty="0" smtClean="0"/>
              <a:t>intelektovo nadaný žiak:</a:t>
            </a:r>
          </a:p>
        </p:txBody>
      </p:sp>
      <p:sp>
        <p:nvSpPr>
          <p:cNvPr id="11" name="BlokTextu 10"/>
          <p:cNvSpPr txBox="1"/>
          <p:nvPr/>
        </p:nvSpPr>
        <p:spPr>
          <a:xfrm>
            <a:off x="1241819" y="4812950"/>
            <a:ext cx="8644482" cy="369332"/>
          </a:xfrm>
          <a:prstGeom prst="rect">
            <a:avLst/>
          </a:prstGeom>
          <a:noFill/>
          <a:ln>
            <a:solidFill>
              <a:srgbClr val="00B0F0"/>
            </a:solidFill>
          </a:ln>
        </p:spPr>
        <p:txBody>
          <a:bodyPr wrap="square" rtlCol="0">
            <a:spAutoFit/>
          </a:bodyPr>
          <a:lstStyle/>
          <a:p>
            <a:r>
              <a:rPr lang="sk-SK" dirty="0" smtClean="0"/>
              <a:t>p</a:t>
            </a:r>
            <a:r>
              <a:rPr lang="en-US" dirty="0" err="1" smtClean="0"/>
              <a:t>otreba</a:t>
            </a:r>
            <a:r>
              <a:rPr lang="en-US" dirty="0" smtClean="0"/>
              <a:t> </a:t>
            </a:r>
            <a:r>
              <a:rPr lang="en-US" dirty="0" err="1" smtClean="0"/>
              <a:t>zaoberať</a:t>
            </a:r>
            <a:r>
              <a:rPr lang="en-US" dirty="0" smtClean="0"/>
              <a:t> </a:t>
            </a:r>
            <a:r>
              <a:rPr lang="en-US" dirty="0" err="1" smtClean="0"/>
              <a:t>sa</a:t>
            </a:r>
            <a:r>
              <a:rPr lang="en-US" dirty="0" smtClean="0"/>
              <a:t> </a:t>
            </a:r>
            <a:r>
              <a:rPr lang="en-US" dirty="0" err="1" smtClean="0"/>
              <a:t>kognitívnymi</a:t>
            </a:r>
            <a:r>
              <a:rPr lang="en-US" dirty="0"/>
              <a:t> </a:t>
            </a:r>
            <a:r>
              <a:rPr lang="en-US" dirty="0" err="1" smtClean="0"/>
              <a:t>stimulmi</a:t>
            </a:r>
            <a:r>
              <a:rPr lang="sk-SK" dirty="0" smtClean="0"/>
              <a:t> </a:t>
            </a:r>
          </a:p>
        </p:txBody>
      </p:sp>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5605" y="5757"/>
            <a:ext cx="5836395" cy="80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08179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lokTextu 2"/>
          <p:cNvSpPr txBox="1"/>
          <p:nvPr/>
        </p:nvSpPr>
        <p:spPr>
          <a:xfrm>
            <a:off x="485130" y="1536796"/>
            <a:ext cx="1465590" cy="369332"/>
          </a:xfrm>
          <a:prstGeom prst="rect">
            <a:avLst/>
          </a:prstGeom>
          <a:noFill/>
          <a:ln>
            <a:solidFill>
              <a:schemeClr val="accent2"/>
            </a:solidFill>
          </a:ln>
        </p:spPr>
        <p:txBody>
          <a:bodyPr wrap="square" rtlCol="0">
            <a:spAutoFit/>
          </a:bodyPr>
          <a:lstStyle/>
          <a:p>
            <a:r>
              <a:rPr lang="sk-SK" b="1" dirty="0" err="1" smtClean="0"/>
              <a:t>Asynchrónia</a:t>
            </a:r>
            <a:endParaRPr lang="sk-SK" b="1" dirty="0" smtClean="0"/>
          </a:p>
        </p:txBody>
      </p:sp>
      <p:sp>
        <p:nvSpPr>
          <p:cNvPr id="5" name="Rectangle 3"/>
          <p:cNvSpPr>
            <a:spLocks noChangeArrowheads="1"/>
          </p:cNvSpPr>
          <p:nvPr/>
        </p:nvSpPr>
        <p:spPr bwMode="auto">
          <a:xfrm>
            <a:off x="2268636" y="3057099"/>
            <a:ext cx="897002" cy="3433293"/>
          </a:xfrm>
          <a:prstGeom prst="rect">
            <a:avLst/>
          </a:prstGeom>
          <a:solidFill>
            <a:srgbClr val="FF6600"/>
          </a:solidFill>
          <a:ln w="9525">
            <a:solidFill>
              <a:schemeClr val="tx1"/>
            </a:solidFill>
            <a:miter lim="800000"/>
            <a:headEnd/>
            <a:tailEnd/>
          </a:ln>
        </p:spPr>
        <p:txBody>
          <a:bodyPr wrap="none" anchor="ctr"/>
          <a:lstStyle/>
          <a:p>
            <a:endParaRPr lang="sk-SK"/>
          </a:p>
        </p:txBody>
      </p:sp>
      <p:sp>
        <p:nvSpPr>
          <p:cNvPr id="6" name="Rectangle 4"/>
          <p:cNvSpPr>
            <a:spLocks noChangeArrowheads="1"/>
          </p:cNvSpPr>
          <p:nvPr/>
        </p:nvSpPr>
        <p:spPr bwMode="auto">
          <a:xfrm>
            <a:off x="3640236" y="4452914"/>
            <a:ext cx="784876" cy="2027238"/>
          </a:xfrm>
          <a:prstGeom prst="rect">
            <a:avLst/>
          </a:prstGeom>
          <a:solidFill>
            <a:schemeClr val="accent1"/>
          </a:solidFill>
          <a:ln w="9525">
            <a:solidFill>
              <a:schemeClr val="tx1"/>
            </a:solidFill>
            <a:miter lim="800000"/>
            <a:headEnd/>
            <a:tailEnd/>
          </a:ln>
        </p:spPr>
        <p:txBody>
          <a:bodyPr wrap="none" anchor="ctr"/>
          <a:lstStyle/>
          <a:p>
            <a:endParaRPr lang="sk-SK"/>
          </a:p>
        </p:txBody>
      </p:sp>
      <p:sp>
        <p:nvSpPr>
          <p:cNvPr id="7" name="Rectangle 5"/>
          <p:cNvSpPr>
            <a:spLocks noChangeArrowheads="1"/>
          </p:cNvSpPr>
          <p:nvPr/>
        </p:nvSpPr>
        <p:spPr bwMode="auto">
          <a:xfrm>
            <a:off x="5088036" y="1193696"/>
            <a:ext cx="1009126" cy="5303524"/>
          </a:xfrm>
          <a:prstGeom prst="rect">
            <a:avLst/>
          </a:prstGeom>
          <a:solidFill>
            <a:srgbClr val="00FF00"/>
          </a:solidFill>
          <a:ln w="9525">
            <a:solidFill>
              <a:schemeClr val="tx1"/>
            </a:solidFill>
            <a:miter lim="800000"/>
            <a:headEnd/>
            <a:tailEnd/>
          </a:ln>
        </p:spPr>
        <p:txBody>
          <a:bodyPr wrap="none" anchor="ctr"/>
          <a:lstStyle/>
          <a:p>
            <a:endParaRPr lang="sk-SK"/>
          </a:p>
        </p:txBody>
      </p:sp>
      <p:sp>
        <p:nvSpPr>
          <p:cNvPr id="8" name="Rectangle 6"/>
          <p:cNvSpPr>
            <a:spLocks noChangeArrowheads="1"/>
          </p:cNvSpPr>
          <p:nvPr/>
        </p:nvSpPr>
        <p:spPr bwMode="auto">
          <a:xfrm>
            <a:off x="6688236" y="4489544"/>
            <a:ext cx="784876" cy="1989145"/>
          </a:xfrm>
          <a:prstGeom prst="rect">
            <a:avLst/>
          </a:prstGeom>
          <a:solidFill>
            <a:srgbClr val="CC99FF"/>
          </a:solidFill>
          <a:ln w="9525">
            <a:solidFill>
              <a:schemeClr val="tx1"/>
            </a:solidFill>
            <a:miter lim="800000"/>
            <a:headEnd/>
            <a:tailEnd/>
          </a:ln>
        </p:spPr>
        <p:txBody>
          <a:bodyPr wrap="none" anchor="ctr"/>
          <a:lstStyle/>
          <a:p>
            <a:endParaRPr lang="sk-SK"/>
          </a:p>
        </p:txBody>
      </p:sp>
      <p:sp>
        <p:nvSpPr>
          <p:cNvPr id="9" name="Line 7"/>
          <p:cNvSpPr>
            <a:spLocks noChangeShapeType="1"/>
          </p:cNvSpPr>
          <p:nvPr/>
        </p:nvSpPr>
        <p:spPr bwMode="auto">
          <a:xfrm>
            <a:off x="1526968" y="4745919"/>
            <a:ext cx="7330440" cy="26006"/>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Text Box 13"/>
          <p:cNvSpPr txBox="1">
            <a:spLocks noChangeArrowheads="1"/>
          </p:cNvSpPr>
          <p:nvPr/>
        </p:nvSpPr>
        <p:spPr bwMode="auto">
          <a:xfrm rot="16200000">
            <a:off x="4541653" y="1168478"/>
            <a:ext cx="2101892" cy="40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sk-SK" sz="2000" dirty="0">
                <a:latin typeface="Calibri" pitchFamily="34" charset="0"/>
              </a:rPr>
              <a:t>intelekt</a:t>
            </a:r>
            <a:endParaRPr lang="cs-CZ" sz="2000" dirty="0">
              <a:latin typeface="Calibri" pitchFamily="34" charset="0"/>
            </a:endParaRPr>
          </a:p>
        </p:txBody>
      </p:sp>
      <p:sp>
        <p:nvSpPr>
          <p:cNvPr id="16" name="Text Box 14"/>
          <p:cNvSpPr txBox="1">
            <a:spLocks noChangeArrowheads="1"/>
          </p:cNvSpPr>
          <p:nvPr/>
        </p:nvSpPr>
        <p:spPr bwMode="auto">
          <a:xfrm rot="16200000">
            <a:off x="3454306" y="4730018"/>
            <a:ext cx="1252612" cy="40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sk-SK" sz="2000" dirty="0">
                <a:latin typeface="Calibri" pitchFamily="34" charset="0"/>
              </a:rPr>
              <a:t>motorika</a:t>
            </a:r>
            <a:endParaRPr lang="cs-CZ" sz="2000" dirty="0">
              <a:latin typeface="Calibri" pitchFamily="34" charset="0"/>
            </a:endParaRPr>
          </a:p>
        </p:txBody>
      </p:sp>
      <p:sp>
        <p:nvSpPr>
          <p:cNvPr id="17" name="Text Box 15"/>
          <p:cNvSpPr txBox="1">
            <a:spLocks noChangeArrowheads="1"/>
          </p:cNvSpPr>
          <p:nvPr/>
        </p:nvSpPr>
        <p:spPr bwMode="auto">
          <a:xfrm rot="16200000">
            <a:off x="1543272" y="4289489"/>
            <a:ext cx="23646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sk-SK" sz="2000" dirty="0" smtClean="0">
                <a:latin typeface="Calibri" pitchFamily="34" charset="0"/>
              </a:rPr>
              <a:t>emocionálna oblasť</a:t>
            </a:r>
            <a:endParaRPr lang="cs-CZ" sz="2000" dirty="0">
              <a:latin typeface="Calibri" pitchFamily="34" charset="0"/>
            </a:endParaRPr>
          </a:p>
        </p:txBody>
      </p:sp>
      <p:sp>
        <p:nvSpPr>
          <p:cNvPr id="18" name="Text Box 16"/>
          <p:cNvSpPr txBox="1">
            <a:spLocks noChangeArrowheads="1"/>
          </p:cNvSpPr>
          <p:nvPr/>
        </p:nvSpPr>
        <p:spPr bwMode="auto">
          <a:xfrm rot="16200000">
            <a:off x="6153638" y="5241441"/>
            <a:ext cx="1906128" cy="40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sk-SK" sz="2000" dirty="0" smtClean="0">
                <a:latin typeface="Calibri" pitchFamily="34" charset="0"/>
              </a:rPr>
              <a:t>sociálna oblasť</a:t>
            </a:r>
            <a:endParaRPr lang="cs-CZ" sz="2000" dirty="0">
              <a:latin typeface="Calibri" pitchFamily="34" charset="0"/>
            </a:endParaRPr>
          </a:p>
        </p:txBody>
      </p:sp>
      <p:pic>
        <p:nvPicPr>
          <p:cNvPr id="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5605" y="6441"/>
            <a:ext cx="5836395" cy="80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188908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okTextu 3"/>
          <p:cNvSpPr txBox="1"/>
          <p:nvPr/>
        </p:nvSpPr>
        <p:spPr>
          <a:xfrm>
            <a:off x="594857" y="551554"/>
            <a:ext cx="5348743" cy="369332"/>
          </a:xfrm>
          <a:prstGeom prst="rect">
            <a:avLst/>
          </a:prstGeom>
          <a:noFill/>
          <a:ln>
            <a:solidFill>
              <a:schemeClr val="accent2"/>
            </a:solidFill>
          </a:ln>
        </p:spPr>
        <p:txBody>
          <a:bodyPr wrap="square" rtlCol="0">
            <a:spAutoFit/>
          </a:bodyPr>
          <a:lstStyle/>
          <a:p>
            <a:r>
              <a:rPr lang="sk-SK" dirty="0" smtClean="0"/>
              <a:t>Spoločné prejavy (šedá zóna) a d</a:t>
            </a:r>
            <a:r>
              <a:rPr lang="en-US" dirty="0" err="1" smtClean="0"/>
              <a:t>vojitá</a:t>
            </a:r>
            <a:r>
              <a:rPr lang="en-US" dirty="0" smtClean="0"/>
              <a:t> </a:t>
            </a:r>
            <a:r>
              <a:rPr lang="en-US" dirty="0" err="1" smtClean="0"/>
              <a:t>výnimočnosť</a:t>
            </a:r>
            <a:r>
              <a:rPr lang="en-US" dirty="0" smtClean="0"/>
              <a:t> </a:t>
            </a:r>
            <a:endParaRPr lang="sk-SK" dirty="0" smtClean="0"/>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5605" y="6441"/>
            <a:ext cx="5836395" cy="80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BlokTextu 6"/>
          <p:cNvSpPr txBox="1"/>
          <p:nvPr/>
        </p:nvSpPr>
        <p:spPr>
          <a:xfrm>
            <a:off x="6031330" y="6273225"/>
            <a:ext cx="6160670" cy="584775"/>
          </a:xfrm>
          <a:prstGeom prst="rect">
            <a:avLst/>
          </a:prstGeom>
          <a:noFill/>
        </p:spPr>
        <p:txBody>
          <a:bodyPr wrap="square" rtlCol="0">
            <a:spAutoFit/>
          </a:bodyPr>
          <a:lstStyle/>
          <a:p>
            <a:r>
              <a:rPr lang="sk-SK" sz="1600" dirty="0" err="1"/>
              <a:t>Misdiagnosis</a:t>
            </a:r>
            <a:r>
              <a:rPr lang="sk-SK" sz="1600" dirty="0"/>
              <a:t> and </a:t>
            </a:r>
            <a:r>
              <a:rPr lang="sk-SK" sz="1600" dirty="0" err="1"/>
              <a:t>dual</a:t>
            </a:r>
            <a:r>
              <a:rPr lang="sk-SK" sz="1600" dirty="0"/>
              <a:t> </a:t>
            </a:r>
            <a:r>
              <a:rPr lang="sk-SK" sz="1600" dirty="0" err="1"/>
              <a:t>diagnosis</a:t>
            </a:r>
            <a:r>
              <a:rPr lang="sk-SK" sz="1600" dirty="0"/>
              <a:t> </a:t>
            </a:r>
            <a:r>
              <a:rPr lang="sk-SK" sz="1600" dirty="0" err="1"/>
              <a:t>of</a:t>
            </a:r>
            <a:r>
              <a:rPr lang="sk-SK" sz="1600" dirty="0"/>
              <a:t> </a:t>
            </a:r>
            <a:r>
              <a:rPr lang="sk-SK" sz="1600" dirty="0" err="1"/>
              <a:t>gifted</a:t>
            </a:r>
            <a:r>
              <a:rPr lang="sk-SK" sz="1600" dirty="0"/>
              <a:t> </a:t>
            </a:r>
            <a:r>
              <a:rPr lang="sk-SK" sz="1600" dirty="0" err="1"/>
              <a:t>children</a:t>
            </a:r>
            <a:r>
              <a:rPr lang="sk-SK" sz="1600" dirty="0"/>
              <a:t> </a:t>
            </a:r>
            <a:r>
              <a:rPr lang="sk-SK" sz="1600" dirty="0" err="1"/>
              <a:t>and</a:t>
            </a:r>
            <a:r>
              <a:rPr lang="sk-SK" sz="1600" dirty="0"/>
              <a:t> </a:t>
            </a:r>
            <a:r>
              <a:rPr lang="sk-SK" sz="1600" dirty="0" err="1"/>
              <a:t>adults</a:t>
            </a:r>
            <a:endParaRPr lang="sk-SK" sz="1600" dirty="0"/>
          </a:p>
          <a:p>
            <a:r>
              <a:rPr lang="sk-SK" sz="1600" dirty="0" err="1" smtClean="0"/>
              <a:t>Webb</a:t>
            </a:r>
            <a:r>
              <a:rPr lang="sk-SK" sz="1600" dirty="0" smtClean="0"/>
              <a:t>, J.T., </a:t>
            </a:r>
            <a:r>
              <a:rPr lang="sk-SK" sz="1600" dirty="0" err="1" smtClean="0"/>
              <a:t>Amend</a:t>
            </a:r>
            <a:r>
              <a:rPr lang="sk-SK" sz="1600" dirty="0" smtClean="0"/>
              <a:t>, E.R., </a:t>
            </a:r>
            <a:r>
              <a:rPr lang="sk-SK" sz="1600" dirty="0" err="1" smtClean="0"/>
              <a:t>Webb</a:t>
            </a:r>
            <a:r>
              <a:rPr lang="sk-SK" sz="1600" dirty="0" smtClean="0"/>
              <a:t>, N.E., </a:t>
            </a:r>
            <a:r>
              <a:rPr lang="sk-SK" sz="1600" dirty="0" err="1" smtClean="0"/>
              <a:t>Goerss</a:t>
            </a:r>
            <a:r>
              <a:rPr lang="sk-SK" sz="1600" dirty="0" smtClean="0"/>
              <a:t>, J., </a:t>
            </a:r>
            <a:r>
              <a:rPr lang="sk-SK" sz="1600" dirty="0" err="1" smtClean="0"/>
              <a:t>Beljan</a:t>
            </a:r>
            <a:r>
              <a:rPr lang="sk-SK" sz="1600" dirty="0" smtClean="0"/>
              <a:t>, P., </a:t>
            </a:r>
            <a:r>
              <a:rPr lang="sk-SK" sz="1600" dirty="0" err="1" smtClean="0"/>
              <a:t>Olenchak</a:t>
            </a:r>
            <a:r>
              <a:rPr lang="sk-SK" sz="1600" dirty="0" smtClean="0"/>
              <a:t>, F.R.</a:t>
            </a:r>
            <a:endParaRPr lang="sk-SK" sz="1600" dirty="0"/>
          </a:p>
        </p:txBody>
      </p:sp>
      <p:sp>
        <p:nvSpPr>
          <p:cNvPr id="8" name="Rectangle 1"/>
          <p:cNvSpPr>
            <a:spLocks noChangeArrowheads="1"/>
          </p:cNvSpPr>
          <p:nvPr/>
        </p:nvSpPr>
        <p:spPr bwMode="auto">
          <a:xfrm>
            <a:off x="348916" y="1447332"/>
            <a:ext cx="11345779" cy="4478149"/>
          </a:xfrm>
          <a:prstGeom prst="rect">
            <a:avLst/>
          </a:prstGeom>
          <a:noFill/>
          <a:ln w="9525">
            <a:solidFill>
              <a:srgbClr val="00B0F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600"/>
              </a:spcAft>
              <a:buClrTx/>
              <a:buSzTx/>
              <a:buFontTx/>
              <a:buNone/>
              <a:tabLst/>
            </a:pPr>
            <a:r>
              <a:rPr kumimoji="0" lang="sk-SK" sz="2000" b="0" i="0" u="none" strike="noStrike" cap="none" normalizeH="0" baseline="0" dirty="0" smtClean="0">
                <a:ln>
                  <a:noFill/>
                </a:ln>
                <a:solidFill>
                  <a:schemeClr val="tx1"/>
                </a:solidFill>
                <a:effectLst/>
                <a:ea typeface="Calibri" pitchFamily="34" charset="0"/>
                <a:cs typeface="Times New Roman" pitchFamily="18" charset="0"/>
              </a:rPr>
              <a:t>- vysoký stupeň aktivity a </a:t>
            </a:r>
            <a:r>
              <a:rPr kumimoji="0" lang="sk-SK" sz="2000" b="1" i="0" u="none" strike="noStrike" cap="none" normalizeH="0" baseline="0" dirty="0" smtClean="0">
                <a:ln>
                  <a:noFill/>
                </a:ln>
                <a:solidFill>
                  <a:schemeClr val="tx1"/>
                </a:solidFill>
                <a:effectLst/>
                <a:ea typeface="Calibri" pitchFamily="34" charset="0"/>
                <a:cs typeface="Times New Roman" pitchFamily="18" charset="0"/>
              </a:rPr>
              <a:t>nízka kontrola </a:t>
            </a:r>
            <a:r>
              <a:rPr kumimoji="0" lang="sk-SK" sz="2000" b="1" i="0" u="none" strike="noStrike" cap="none" normalizeH="0" baseline="0" dirty="0" err="1" smtClean="0">
                <a:ln>
                  <a:noFill/>
                </a:ln>
                <a:solidFill>
                  <a:schemeClr val="tx1"/>
                </a:solidFill>
                <a:effectLst/>
                <a:ea typeface="Calibri" pitchFamily="34" charset="0"/>
                <a:cs typeface="Times New Roman" pitchFamily="18" charset="0"/>
              </a:rPr>
              <a:t>impulzivity</a:t>
            </a:r>
            <a:r>
              <a:rPr kumimoji="0" lang="sk-SK" sz="2000" b="1" i="0" u="none" strike="noStrike" cap="none" normalizeH="0" baseline="0" dirty="0" smtClean="0">
                <a:ln>
                  <a:noFill/>
                </a:ln>
                <a:solidFill>
                  <a:schemeClr val="tx1"/>
                </a:solidFill>
                <a:effectLst/>
                <a:ea typeface="Calibri" pitchFamily="34" charset="0"/>
                <a:cs typeface="Times New Roman" pitchFamily="18" charset="0"/>
              </a:rPr>
              <a:t> </a:t>
            </a:r>
            <a:r>
              <a:rPr kumimoji="0" lang="sk-SK" sz="2000" b="0" i="0" u="none" strike="noStrike" cap="none" normalizeH="0" baseline="0" dirty="0" smtClean="0">
                <a:ln>
                  <a:noFill/>
                </a:ln>
                <a:solidFill>
                  <a:schemeClr val="tx1"/>
                </a:solidFill>
                <a:effectLst/>
                <a:ea typeface="Calibri" pitchFamily="34" charset="0"/>
                <a:cs typeface="Times New Roman" pitchFamily="18" charset="0"/>
              </a:rPr>
              <a:t>(nemá ADD alebo ADHD?)</a:t>
            </a:r>
            <a:endParaRPr kumimoji="0" lang="sk-SK" sz="20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ts val="600"/>
              </a:spcAft>
              <a:buClrTx/>
              <a:buSzTx/>
              <a:buFontTx/>
              <a:buNone/>
              <a:tabLst/>
            </a:pPr>
            <a:r>
              <a:rPr kumimoji="0" lang="sk-SK" sz="2000" b="0" i="0" u="none" strike="noStrike" cap="none" normalizeH="0" baseline="0" dirty="0" smtClean="0">
                <a:ln>
                  <a:noFill/>
                </a:ln>
                <a:solidFill>
                  <a:schemeClr val="tx1"/>
                </a:solidFill>
                <a:effectLst/>
                <a:ea typeface="Calibri" pitchFamily="34" charset="0"/>
                <a:cs typeface="Times New Roman" pitchFamily="18" charset="0"/>
              </a:rPr>
              <a:t>- príliš </a:t>
            </a:r>
            <a:r>
              <a:rPr kumimoji="0" lang="sk-SK" sz="2000" i="0" u="none" strike="noStrike" cap="none" normalizeH="0" baseline="0" dirty="0" smtClean="0">
                <a:ln>
                  <a:noFill/>
                </a:ln>
                <a:solidFill>
                  <a:schemeClr val="tx1"/>
                </a:solidFill>
                <a:effectLst/>
                <a:ea typeface="Calibri" pitchFamily="34" charset="0"/>
                <a:cs typeface="Times New Roman" pitchFamily="18" charset="0"/>
              </a:rPr>
              <a:t>vážny na svoj vek</a:t>
            </a:r>
            <a:r>
              <a:rPr kumimoji="0" lang="sk-SK" sz="2000" b="0" i="0" u="none" strike="noStrike" cap="none" normalizeH="0" baseline="0" dirty="0" smtClean="0">
                <a:ln>
                  <a:noFill/>
                </a:ln>
                <a:solidFill>
                  <a:schemeClr val="tx1"/>
                </a:solidFill>
                <a:effectLst/>
                <a:ea typeface="Calibri" pitchFamily="34" charset="0"/>
                <a:cs typeface="Times New Roman" pitchFamily="18" charset="0"/>
              </a:rPr>
              <a:t>, </a:t>
            </a:r>
            <a:r>
              <a:rPr kumimoji="0" lang="sk-SK" sz="2000" b="1" i="0" u="none" strike="noStrike" cap="none" normalizeH="0" baseline="0" dirty="0" smtClean="0">
                <a:ln>
                  <a:noFill/>
                </a:ln>
                <a:solidFill>
                  <a:schemeClr val="tx1"/>
                </a:solidFill>
                <a:effectLst/>
                <a:ea typeface="Calibri" pitchFamily="34" charset="0"/>
                <a:cs typeface="Times New Roman" pitchFamily="18" charset="0"/>
              </a:rPr>
              <a:t>neustále sa zaoberá morálnymi, etickými, filozofickými </a:t>
            </a:r>
            <a:r>
              <a:rPr kumimoji="0" lang="sk-SK" sz="2000" b="0" i="0" u="none" strike="noStrike" cap="none" normalizeH="0" baseline="0" dirty="0" smtClean="0">
                <a:ln>
                  <a:noFill/>
                </a:ln>
                <a:solidFill>
                  <a:schemeClr val="tx1"/>
                </a:solidFill>
                <a:effectLst/>
                <a:ea typeface="Calibri" pitchFamily="34" charset="0"/>
                <a:cs typeface="Times New Roman" pitchFamily="18" charset="0"/>
              </a:rPr>
              <a:t>otázkami (netrpí depresiou?)</a:t>
            </a:r>
            <a:endParaRPr kumimoji="0" lang="sk-SK" sz="20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ts val="600"/>
              </a:spcAft>
              <a:buClrTx/>
              <a:buSzTx/>
              <a:buFontTx/>
              <a:buNone/>
              <a:tabLst/>
            </a:pPr>
            <a:r>
              <a:rPr kumimoji="0" lang="sk-SK" sz="2000" b="0" i="0" u="none" strike="noStrike" cap="none" normalizeH="0" baseline="0" dirty="0" smtClean="0">
                <a:ln>
                  <a:noFill/>
                </a:ln>
                <a:solidFill>
                  <a:schemeClr val="tx1"/>
                </a:solidFill>
                <a:effectLst/>
                <a:ea typeface="Calibri" pitchFamily="34" charset="0"/>
                <a:cs typeface="Times New Roman" pitchFamily="18" charset="0"/>
              </a:rPr>
              <a:t>- stále niečo rozoberá, niečím sa zaoberá; vzhľadom na to, aký je šikovný, je zároveň </a:t>
            </a:r>
            <a:r>
              <a:rPr kumimoji="0" lang="sk-SK" sz="2000" b="1" i="0" u="none" strike="noStrike" cap="none" normalizeH="0" baseline="0" dirty="0" smtClean="0">
                <a:ln>
                  <a:noFill/>
                </a:ln>
                <a:solidFill>
                  <a:schemeClr val="tx1"/>
                </a:solidFill>
                <a:effectLst/>
                <a:ea typeface="Calibri" pitchFamily="34" charset="0"/>
                <a:cs typeface="Times New Roman" pitchFamily="18" charset="0"/>
              </a:rPr>
              <a:t>veľmi nepraktický</a:t>
            </a:r>
            <a:endParaRPr kumimoji="0" lang="sk-SK" sz="2000"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ts val="600"/>
              </a:spcAft>
              <a:buClrTx/>
              <a:buSzTx/>
              <a:buFontTx/>
              <a:buNone/>
              <a:tabLst/>
            </a:pPr>
            <a:r>
              <a:rPr kumimoji="0" lang="sk-SK" sz="2000" b="0" i="0" u="none" strike="noStrike" cap="none" normalizeH="0" baseline="0" dirty="0" smtClean="0">
                <a:ln>
                  <a:noFill/>
                </a:ln>
                <a:solidFill>
                  <a:schemeClr val="tx1"/>
                </a:solidFill>
                <a:effectLst/>
                <a:ea typeface="Calibri" pitchFamily="34" charset="0"/>
                <a:cs typeface="Times New Roman" pitchFamily="18" charset="0"/>
              </a:rPr>
              <a:t>- je perfekcionista, </a:t>
            </a:r>
            <a:r>
              <a:rPr kumimoji="0" lang="sk-SK" sz="2000" b="1" i="0" u="none" strike="noStrike" cap="none" normalizeH="0" baseline="0" dirty="0" smtClean="0">
                <a:ln>
                  <a:noFill/>
                </a:ln>
                <a:solidFill>
                  <a:schemeClr val="tx1"/>
                </a:solidFill>
                <a:effectLst/>
                <a:ea typeface="Calibri" pitchFamily="34" charset="0"/>
                <a:cs typeface="Times New Roman" pitchFamily="18" charset="0"/>
              </a:rPr>
              <a:t>očakáva príliš veľa od seba </a:t>
            </a:r>
            <a:r>
              <a:rPr kumimoji="0" lang="sk-SK" sz="2000" b="0" i="0" u="none" strike="noStrike" cap="none" normalizeH="0" baseline="0" dirty="0" smtClean="0">
                <a:ln>
                  <a:noFill/>
                </a:ln>
                <a:solidFill>
                  <a:schemeClr val="tx1"/>
                </a:solidFill>
                <a:effectLst/>
                <a:ea typeface="Calibri" pitchFamily="34" charset="0"/>
                <a:cs typeface="Times New Roman" pitchFamily="18" charset="0"/>
              </a:rPr>
              <a:t>aj okolia (nemá</a:t>
            </a:r>
            <a:r>
              <a:rPr kumimoji="0" lang="sk-SK" sz="2000" b="0" i="0" u="none" strike="noStrike" cap="none" normalizeH="0" dirty="0" smtClean="0">
                <a:ln>
                  <a:noFill/>
                </a:ln>
                <a:solidFill>
                  <a:schemeClr val="tx1"/>
                </a:solidFill>
                <a:effectLst/>
                <a:ea typeface="Calibri" pitchFamily="34" charset="0"/>
                <a:cs typeface="Times New Roman" pitchFamily="18" charset="0"/>
              </a:rPr>
              <a:t> OCD?)</a:t>
            </a:r>
            <a:endParaRPr kumimoji="0" lang="sk-SK" sz="20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ts val="600"/>
              </a:spcAft>
              <a:buClrTx/>
              <a:buSzTx/>
              <a:buFontTx/>
              <a:buNone/>
              <a:tabLst/>
            </a:pPr>
            <a:r>
              <a:rPr kumimoji="0" lang="sk-SK" sz="2000" b="0" i="0" u="none" strike="noStrike" cap="none" normalizeH="0" baseline="0" dirty="0" smtClean="0">
                <a:ln>
                  <a:noFill/>
                </a:ln>
                <a:solidFill>
                  <a:schemeClr val="tx1"/>
                </a:solidFill>
                <a:effectLst/>
                <a:ea typeface="Calibri" pitchFamily="34" charset="0"/>
                <a:cs typeface="Times New Roman" pitchFamily="18" charset="0"/>
              </a:rPr>
              <a:t>- málo spí, ale má extrémne živé sny, niekedy až </a:t>
            </a:r>
            <a:r>
              <a:rPr kumimoji="0" lang="sk-SK" sz="2000" b="1" i="0" u="none" strike="noStrike" cap="none" normalizeH="0" baseline="0" dirty="0" smtClean="0">
                <a:ln>
                  <a:noFill/>
                </a:ln>
                <a:solidFill>
                  <a:schemeClr val="tx1"/>
                </a:solidFill>
                <a:effectLst/>
                <a:ea typeface="Calibri" pitchFamily="34" charset="0"/>
                <a:cs typeface="Times New Roman" pitchFamily="18" charset="0"/>
              </a:rPr>
              <a:t>nočné mory a desy</a:t>
            </a:r>
            <a:r>
              <a:rPr lang="sk-SK" sz="2000" b="1" dirty="0" smtClean="0">
                <a:cs typeface="Arial" pitchFamily="34" charset="0"/>
              </a:rPr>
              <a:t>, </a:t>
            </a:r>
            <a:r>
              <a:rPr kumimoji="0" lang="sk-SK" sz="2000" b="0" i="0" u="none" strike="noStrike" cap="none" normalizeH="0" baseline="0" dirty="0" smtClean="0">
                <a:ln>
                  <a:noFill/>
                </a:ln>
                <a:solidFill>
                  <a:schemeClr val="tx1"/>
                </a:solidFill>
                <a:effectLst/>
                <a:ea typeface="Calibri" pitchFamily="34" charset="0"/>
                <a:cs typeface="Times New Roman" pitchFamily="18" charset="0"/>
              </a:rPr>
              <a:t>trpí námesačníctvom a nočným pomočovaním</a:t>
            </a:r>
            <a:endParaRPr kumimoji="0" lang="sk-SK" sz="20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ts val="600"/>
              </a:spcAft>
              <a:buClrTx/>
              <a:buSzTx/>
              <a:buFontTx/>
              <a:buNone/>
              <a:tabLst/>
            </a:pPr>
            <a:r>
              <a:rPr kumimoji="0" lang="sk-SK" sz="2000" b="0" i="0" u="none" strike="noStrike" cap="none" normalizeH="0" baseline="0" dirty="0" smtClean="0">
                <a:ln>
                  <a:noFill/>
                </a:ln>
                <a:solidFill>
                  <a:schemeClr val="tx1"/>
                </a:solidFill>
                <a:effectLst/>
                <a:ea typeface="Calibri" pitchFamily="34" charset="0"/>
                <a:cs typeface="Times New Roman" pitchFamily="18" charset="0"/>
              </a:rPr>
              <a:t>- je </a:t>
            </a:r>
            <a:r>
              <a:rPr kumimoji="0" lang="sk-SK" sz="2000" b="1" i="0" u="none" strike="noStrike" cap="none" normalizeH="0" baseline="0" dirty="0" smtClean="0">
                <a:ln>
                  <a:noFill/>
                </a:ln>
                <a:solidFill>
                  <a:schemeClr val="tx1"/>
                </a:solidFill>
                <a:effectLst/>
                <a:ea typeface="Calibri" pitchFamily="34" charset="0"/>
                <a:cs typeface="Times New Roman" pitchFamily="18" charset="0"/>
              </a:rPr>
              <a:t>príliš senzitívny </a:t>
            </a:r>
            <a:r>
              <a:rPr kumimoji="0" lang="sk-SK" sz="2000" b="0" i="0" u="none" strike="noStrike" cap="none" normalizeH="0" baseline="0" dirty="0" smtClean="0">
                <a:ln>
                  <a:noFill/>
                </a:ln>
                <a:solidFill>
                  <a:schemeClr val="tx1"/>
                </a:solidFill>
                <a:effectLst/>
                <a:ea typeface="Calibri" pitchFamily="34" charset="0"/>
                <a:cs typeface="Times New Roman" pitchFamily="18" charset="0"/>
              </a:rPr>
              <a:t>a prieberčivý v oblečení, jedle, osvetlení, ozvučení (nie je </a:t>
            </a:r>
            <a:r>
              <a:rPr kumimoji="0" lang="sk-SK" sz="2000" b="0" i="0" u="none" strike="noStrike" cap="none" normalizeH="0" baseline="0" dirty="0" err="1" smtClean="0">
                <a:ln>
                  <a:noFill/>
                </a:ln>
                <a:solidFill>
                  <a:schemeClr val="tx1"/>
                </a:solidFill>
                <a:effectLst/>
                <a:ea typeface="Calibri" pitchFamily="34" charset="0"/>
                <a:cs typeface="Times New Roman" pitchFamily="18" charset="0"/>
              </a:rPr>
              <a:t>autista</a:t>
            </a:r>
            <a:r>
              <a:rPr kumimoji="0" lang="sk-SK" sz="2000" b="0" i="0" u="none" strike="noStrike" cap="none" normalizeH="0" baseline="0" dirty="0" smtClean="0">
                <a:ln>
                  <a:noFill/>
                </a:ln>
                <a:solidFill>
                  <a:schemeClr val="tx1"/>
                </a:solidFill>
                <a:effectLst/>
                <a:ea typeface="Calibri" pitchFamily="34" charset="0"/>
                <a:cs typeface="Times New Roman" pitchFamily="18" charset="0"/>
              </a:rPr>
              <a:t>?)</a:t>
            </a:r>
            <a:endParaRPr kumimoji="0" lang="sk-SK" sz="20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ts val="600"/>
              </a:spcAft>
              <a:buClrTx/>
              <a:buSzTx/>
              <a:buFontTx/>
              <a:buNone/>
              <a:tabLst/>
            </a:pPr>
            <a:r>
              <a:rPr kumimoji="0" lang="sk-SK" sz="2000" b="0" i="0" u="none" strike="noStrike" cap="none" normalizeH="0" baseline="0" dirty="0" smtClean="0">
                <a:ln>
                  <a:noFill/>
                </a:ln>
                <a:solidFill>
                  <a:schemeClr val="tx1"/>
                </a:solidFill>
                <a:effectLst/>
                <a:ea typeface="Calibri" pitchFamily="34" charset="0"/>
                <a:cs typeface="Times New Roman" pitchFamily="18" charset="0"/>
              </a:rPr>
              <a:t>- je príliš emocionálny, </a:t>
            </a:r>
            <a:r>
              <a:rPr kumimoji="0" lang="sk-SK" sz="2000" b="1" i="0" u="none" strike="noStrike" cap="none" normalizeH="0" baseline="0" dirty="0" smtClean="0">
                <a:ln>
                  <a:noFill/>
                </a:ln>
                <a:solidFill>
                  <a:schemeClr val="tx1"/>
                </a:solidFill>
                <a:effectLst/>
                <a:ea typeface="Calibri" pitchFamily="34" charset="0"/>
                <a:cs typeface="Times New Roman" pitchFamily="18" charset="0"/>
              </a:rPr>
              <a:t>je frustrovaný, ak sa mu nepodarí dosiahnuť cieľ</a:t>
            </a:r>
            <a:r>
              <a:rPr kumimoji="0" lang="sk-SK" sz="2000" b="0" i="0" u="none" strike="noStrike" cap="none" normalizeH="0" baseline="0" dirty="0" smtClean="0">
                <a:ln>
                  <a:noFill/>
                </a:ln>
                <a:solidFill>
                  <a:schemeClr val="tx1"/>
                </a:solidFill>
                <a:effectLst/>
                <a:ea typeface="Calibri" pitchFamily="34" charset="0"/>
                <a:cs typeface="Times New Roman" pitchFamily="18" charset="0"/>
              </a:rPr>
              <a:t>, frustrácia je sprevádzaná afektívnymi záchvatmi (nemá ODD?)</a:t>
            </a:r>
            <a:endParaRPr kumimoji="0" lang="sk-SK" sz="20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ts val="600"/>
              </a:spcAft>
              <a:buClrTx/>
              <a:buSzTx/>
              <a:buFontTx/>
              <a:buNone/>
              <a:tabLst/>
            </a:pPr>
            <a:r>
              <a:rPr kumimoji="0" lang="sk-SK" sz="2000" b="0" i="0" u="none" strike="noStrike" cap="none" normalizeH="0" baseline="0" dirty="0" smtClean="0">
                <a:ln>
                  <a:noFill/>
                </a:ln>
                <a:solidFill>
                  <a:schemeClr val="tx1"/>
                </a:solidFill>
                <a:effectLst/>
                <a:ea typeface="Calibri" pitchFamily="34" charset="0"/>
                <a:cs typeface="Times New Roman" pitchFamily="18" charset="0"/>
              </a:rPr>
              <a:t>- zdá sa, že nie je schopný niečo dokončiť, na niečo sa sústrediť, je </a:t>
            </a:r>
            <a:r>
              <a:rPr kumimoji="0" lang="sk-SK" sz="2000" b="1" i="0" u="none" strike="noStrike" cap="none" normalizeH="0" baseline="0" dirty="0" smtClean="0">
                <a:ln>
                  <a:noFill/>
                </a:ln>
                <a:solidFill>
                  <a:schemeClr val="tx1"/>
                </a:solidFill>
                <a:effectLst/>
                <a:ea typeface="Calibri" pitchFamily="34" charset="0"/>
                <a:cs typeface="Times New Roman" pitchFamily="18" charset="0"/>
              </a:rPr>
              <a:t>dezorganizovaný </a:t>
            </a:r>
            <a:r>
              <a:rPr kumimoji="0" lang="sk-SK" sz="2000" i="0" u="none" strike="noStrike" cap="none" normalizeH="0" baseline="0" dirty="0" smtClean="0">
                <a:ln>
                  <a:noFill/>
                </a:ln>
                <a:solidFill>
                  <a:schemeClr val="tx1"/>
                </a:solidFill>
                <a:effectLst/>
                <a:ea typeface="Calibri" pitchFamily="34" charset="0"/>
                <a:cs typeface="Times New Roman" pitchFamily="18" charset="0"/>
              </a:rPr>
              <a:t>(nemá ADHD?)</a:t>
            </a:r>
            <a:endParaRPr kumimoji="0" lang="sk-SK" sz="200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ts val="600"/>
              </a:spcAft>
              <a:buClrTx/>
              <a:buSzTx/>
              <a:buFontTx/>
              <a:buNone/>
              <a:tabLst/>
            </a:pPr>
            <a:r>
              <a:rPr kumimoji="0" lang="sk-SK" sz="2000" b="0" i="0" u="none" strike="noStrike" cap="none" normalizeH="0" baseline="0" dirty="0" smtClean="0">
                <a:ln>
                  <a:noFill/>
                </a:ln>
                <a:solidFill>
                  <a:schemeClr val="tx1"/>
                </a:solidFill>
                <a:effectLst/>
                <a:ea typeface="Calibri" pitchFamily="34" charset="0"/>
                <a:cs typeface="Times New Roman" pitchFamily="18" charset="0"/>
              </a:rPr>
              <a:t>- javí sa ako </a:t>
            </a:r>
            <a:r>
              <a:rPr kumimoji="0" lang="sk-SK" sz="2000" b="1" i="0" u="none" strike="noStrike" cap="none" normalizeH="0" baseline="0" dirty="0" err="1" smtClean="0">
                <a:ln>
                  <a:noFill/>
                </a:ln>
                <a:solidFill>
                  <a:schemeClr val="tx1"/>
                </a:solidFill>
                <a:effectLst/>
                <a:ea typeface="Calibri" pitchFamily="34" charset="0"/>
                <a:cs typeface="Times New Roman" pitchFamily="18" charset="0"/>
              </a:rPr>
              <a:t>narcista</a:t>
            </a:r>
            <a:r>
              <a:rPr kumimoji="0" lang="sk-SK" sz="2000" b="0" i="0" u="none" strike="noStrike" cap="none" normalizeH="0" baseline="0" dirty="0" smtClean="0">
                <a:ln>
                  <a:noFill/>
                </a:ln>
                <a:solidFill>
                  <a:schemeClr val="tx1"/>
                </a:solidFill>
                <a:effectLst/>
                <a:ea typeface="Calibri" pitchFamily="34" charset="0"/>
                <a:cs typeface="Times New Roman" pitchFamily="18" charset="0"/>
              </a:rPr>
              <a:t>, príliš sa zaoberá sebou, všetko sa točí okolo neho</a:t>
            </a:r>
            <a:endParaRPr kumimoji="0" lang="sk-SK" sz="2000" b="0" i="0" u="none" strike="noStrike" cap="none" normalizeH="0" baseline="0" dirty="0" smtClean="0">
              <a:ln>
                <a:noFill/>
              </a:ln>
              <a:solidFill>
                <a:schemeClr val="tx1"/>
              </a:solidFill>
              <a:effectLst/>
              <a:cs typeface="Arial" pitchFamily="34" charset="0"/>
            </a:endParaRPr>
          </a:p>
        </p:txBody>
      </p:sp>
    </p:spTree>
    <p:extLst>
      <p:ext uri="{BB962C8B-B14F-4D97-AF65-F5344CB8AC3E}">
        <p14:creationId xmlns:p14="http://schemas.microsoft.com/office/powerpoint/2010/main" val="22417232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5605" y="6441"/>
            <a:ext cx="5836395" cy="80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Objekt 2"/>
          <p:cNvGraphicFramePr>
            <a:graphicFrameLocks noChangeAspect="1"/>
          </p:cNvGraphicFramePr>
          <p:nvPr>
            <p:extLst>
              <p:ext uri="{D42A27DB-BD31-4B8C-83A1-F6EECF244321}">
                <p14:modId xmlns:p14="http://schemas.microsoft.com/office/powerpoint/2010/main" val="3907559360"/>
              </p:ext>
            </p:extLst>
          </p:nvPr>
        </p:nvGraphicFramePr>
        <p:xfrm>
          <a:off x="773981" y="3025162"/>
          <a:ext cx="10658802" cy="1104775"/>
        </p:xfrm>
        <a:graphic>
          <a:graphicData uri="http://schemas.openxmlformats.org/presentationml/2006/ole">
            <mc:AlternateContent xmlns:mc="http://schemas.openxmlformats.org/markup-compatibility/2006">
              <mc:Choice xmlns:v="urn:schemas-microsoft-com:vml" Requires="v">
                <p:oleObj spid="_x0000_s1085" name="Image" r:id="rId5" imgW="9265680" imgH="960120" progId="Photoshop.Image.13">
                  <p:embed/>
                </p:oleObj>
              </mc:Choice>
              <mc:Fallback>
                <p:oleObj name="Image" r:id="rId5" imgW="9265680" imgH="960120" progId="Photoshop.Image.13">
                  <p:embed/>
                  <p:pic>
                    <p:nvPicPr>
                      <p:cNvPr id="0" name=""/>
                      <p:cNvPicPr/>
                      <p:nvPr/>
                    </p:nvPicPr>
                    <p:blipFill>
                      <a:blip r:embed="rId6"/>
                      <a:stretch>
                        <a:fillRect/>
                      </a:stretch>
                    </p:blipFill>
                    <p:spPr>
                      <a:xfrm>
                        <a:off x="773981" y="3025162"/>
                        <a:ext cx="10658802" cy="1104775"/>
                      </a:xfrm>
                      <a:prstGeom prst="rect">
                        <a:avLst/>
                      </a:prstGeom>
                      <a:ln>
                        <a:solidFill>
                          <a:schemeClr val="accent1"/>
                        </a:solidFill>
                      </a:ln>
                    </p:spPr>
                  </p:pic>
                </p:oleObj>
              </mc:Fallback>
            </mc:AlternateContent>
          </a:graphicData>
        </a:graphic>
      </p:graphicFrame>
      <p:sp>
        <p:nvSpPr>
          <p:cNvPr id="4" name="BlokTextu 3"/>
          <p:cNvSpPr txBox="1"/>
          <p:nvPr/>
        </p:nvSpPr>
        <p:spPr>
          <a:xfrm>
            <a:off x="3385813" y="5313881"/>
            <a:ext cx="1278973" cy="830997"/>
          </a:xfrm>
          <a:prstGeom prst="rect">
            <a:avLst/>
          </a:prstGeom>
          <a:noFill/>
          <a:ln>
            <a:solidFill>
              <a:srgbClr val="00B0F0"/>
            </a:solidFill>
          </a:ln>
        </p:spPr>
        <p:txBody>
          <a:bodyPr wrap="square" rtlCol="0">
            <a:spAutoFit/>
          </a:bodyPr>
          <a:lstStyle/>
          <a:p>
            <a:r>
              <a:rPr lang="sk-SK" sz="2400" dirty="0" smtClean="0"/>
              <a:t>ADHD, ADD</a:t>
            </a:r>
            <a:endParaRPr lang="sk-SK" sz="2400" dirty="0"/>
          </a:p>
        </p:txBody>
      </p:sp>
      <p:sp>
        <p:nvSpPr>
          <p:cNvPr id="6" name="BlokTextu 5"/>
          <p:cNvSpPr txBox="1"/>
          <p:nvPr/>
        </p:nvSpPr>
        <p:spPr>
          <a:xfrm>
            <a:off x="796986" y="5267715"/>
            <a:ext cx="1250867" cy="830997"/>
          </a:xfrm>
          <a:prstGeom prst="rect">
            <a:avLst/>
          </a:prstGeom>
          <a:noFill/>
          <a:ln>
            <a:solidFill>
              <a:srgbClr val="00B0F0"/>
            </a:solidFill>
          </a:ln>
        </p:spPr>
        <p:txBody>
          <a:bodyPr wrap="square" rtlCol="0">
            <a:spAutoFit/>
          </a:bodyPr>
          <a:lstStyle/>
          <a:p>
            <a:r>
              <a:rPr lang="sk-SK" sz="2400" dirty="0" smtClean="0"/>
              <a:t>PAS (AS, HFA)</a:t>
            </a:r>
            <a:endParaRPr lang="sk-SK" sz="2400" dirty="0"/>
          </a:p>
        </p:txBody>
      </p:sp>
      <p:sp>
        <p:nvSpPr>
          <p:cNvPr id="7" name="BlokTextu 6"/>
          <p:cNvSpPr txBox="1"/>
          <p:nvPr/>
        </p:nvSpPr>
        <p:spPr>
          <a:xfrm>
            <a:off x="7118565" y="5269192"/>
            <a:ext cx="740163" cy="461665"/>
          </a:xfrm>
          <a:prstGeom prst="rect">
            <a:avLst/>
          </a:prstGeom>
          <a:noFill/>
          <a:ln>
            <a:solidFill>
              <a:srgbClr val="00B0F0"/>
            </a:solidFill>
          </a:ln>
        </p:spPr>
        <p:txBody>
          <a:bodyPr wrap="square" rtlCol="0">
            <a:spAutoFit/>
          </a:bodyPr>
          <a:lstStyle/>
          <a:p>
            <a:r>
              <a:rPr lang="sk-SK" sz="2400" dirty="0" smtClean="0"/>
              <a:t>VPU</a:t>
            </a:r>
            <a:endParaRPr lang="sk-SK" sz="2400" dirty="0"/>
          </a:p>
        </p:txBody>
      </p:sp>
      <p:sp>
        <p:nvSpPr>
          <p:cNvPr id="13" name="BlokTextu 12"/>
          <p:cNvSpPr txBox="1"/>
          <p:nvPr/>
        </p:nvSpPr>
        <p:spPr>
          <a:xfrm>
            <a:off x="10329730" y="5355530"/>
            <a:ext cx="713003" cy="461665"/>
          </a:xfrm>
          <a:prstGeom prst="rect">
            <a:avLst/>
          </a:prstGeom>
          <a:noFill/>
          <a:ln>
            <a:solidFill>
              <a:srgbClr val="00B0F0"/>
            </a:solidFill>
          </a:ln>
        </p:spPr>
        <p:txBody>
          <a:bodyPr wrap="square" rtlCol="0">
            <a:spAutoFit/>
          </a:bodyPr>
          <a:lstStyle/>
          <a:p>
            <a:r>
              <a:rPr lang="sk-SK" sz="2400" dirty="0" smtClean="0"/>
              <a:t>AO</a:t>
            </a:r>
            <a:endParaRPr lang="sk-SK" sz="2400" dirty="0"/>
          </a:p>
        </p:txBody>
      </p:sp>
      <p:sp>
        <p:nvSpPr>
          <p:cNvPr id="15" name="BlokTextu 14"/>
          <p:cNvSpPr txBox="1"/>
          <p:nvPr/>
        </p:nvSpPr>
        <p:spPr>
          <a:xfrm>
            <a:off x="594858" y="551554"/>
            <a:ext cx="3215686" cy="369332"/>
          </a:xfrm>
          <a:prstGeom prst="rect">
            <a:avLst/>
          </a:prstGeom>
          <a:noFill/>
          <a:ln>
            <a:solidFill>
              <a:schemeClr val="accent2"/>
            </a:solidFill>
          </a:ln>
        </p:spPr>
        <p:txBody>
          <a:bodyPr wrap="square" rtlCol="0">
            <a:spAutoFit/>
          </a:bodyPr>
          <a:lstStyle/>
          <a:p>
            <a:r>
              <a:rPr lang="sk-SK" dirty="0" smtClean="0"/>
              <a:t>Spoločné prejavy – šedá zóna</a:t>
            </a:r>
          </a:p>
        </p:txBody>
      </p:sp>
      <p:sp>
        <p:nvSpPr>
          <p:cNvPr id="16" name="BlokTextu 15"/>
          <p:cNvSpPr txBox="1"/>
          <p:nvPr/>
        </p:nvSpPr>
        <p:spPr>
          <a:xfrm>
            <a:off x="402351" y="4473848"/>
            <a:ext cx="2376169" cy="369332"/>
          </a:xfrm>
          <a:prstGeom prst="rect">
            <a:avLst/>
          </a:prstGeom>
          <a:noFill/>
          <a:ln>
            <a:solidFill>
              <a:schemeClr val="accent2"/>
            </a:solidFill>
          </a:ln>
        </p:spPr>
        <p:txBody>
          <a:bodyPr wrap="square" rtlCol="0">
            <a:spAutoFit/>
          </a:bodyPr>
          <a:lstStyle/>
          <a:p>
            <a:r>
              <a:rPr lang="sk-SK" dirty="0" smtClean="0"/>
              <a:t>Dvojitá výnimočnosť</a:t>
            </a:r>
          </a:p>
        </p:txBody>
      </p:sp>
      <p:sp>
        <p:nvSpPr>
          <p:cNvPr id="17" name="BlokTextu 16"/>
          <p:cNvSpPr txBox="1"/>
          <p:nvPr/>
        </p:nvSpPr>
        <p:spPr>
          <a:xfrm>
            <a:off x="905270" y="1417610"/>
            <a:ext cx="1250867" cy="461665"/>
          </a:xfrm>
          <a:prstGeom prst="rect">
            <a:avLst/>
          </a:prstGeom>
          <a:noFill/>
          <a:ln>
            <a:solidFill>
              <a:srgbClr val="00B0F0"/>
            </a:solidFill>
          </a:ln>
        </p:spPr>
        <p:txBody>
          <a:bodyPr wrap="square" rtlCol="0">
            <a:spAutoFit/>
          </a:bodyPr>
          <a:lstStyle/>
          <a:p>
            <a:r>
              <a:rPr lang="sk-SK" sz="2400" dirty="0" smtClean="0"/>
              <a:t>AS, HFA</a:t>
            </a:r>
            <a:endParaRPr lang="sk-SK" sz="2400" dirty="0"/>
          </a:p>
        </p:txBody>
      </p:sp>
      <p:sp>
        <p:nvSpPr>
          <p:cNvPr id="20" name="BlokTextu 19"/>
          <p:cNvSpPr txBox="1"/>
          <p:nvPr/>
        </p:nvSpPr>
        <p:spPr>
          <a:xfrm>
            <a:off x="2531571" y="1391586"/>
            <a:ext cx="1278973" cy="830997"/>
          </a:xfrm>
          <a:prstGeom prst="rect">
            <a:avLst/>
          </a:prstGeom>
          <a:noFill/>
          <a:ln>
            <a:solidFill>
              <a:srgbClr val="00B0F0"/>
            </a:solidFill>
          </a:ln>
        </p:spPr>
        <p:txBody>
          <a:bodyPr wrap="square" rtlCol="0">
            <a:spAutoFit/>
          </a:bodyPr>
          <a:lstStyle/>
          <a:p>
            <a:r>
              <a:rPr lang="sk-SK" sz="2400" dirty="0" smtClean="0"/>
              <a:t>ADHD, ADD</a:t>
            </a:r>
            <a:endParaRPr lang="sk-SK" sz="2400" dirty="0"/>
          </a:p>
        </p:txBody>
      </p:sp>
      <p:sp>
        <p:nvSpPr>
          <p:cNvPr id="21" name="BlokTextu 20"/>
          <p:cNvSpPr txBox="1"/>
          <p:nvPr/>
        </p:nvSpPr>
        <p:spPr>
          <a:xfrm>
            <a:off x="4300213" y="1379554"/>
            <a:ext cx="1065871" cy="461665"/>
          </a:xfrm>
          <a:prstGeom prst="rect">
            <a:avLst/>
          </a:prstGeom>
          <a:noFill/>
          <a:ln>
            <a:solidFill>
              <a:srgbClr val="00B0F0"/>
            </a:solidFill>
          </a:ln>
        </p:spPr>
        <p:txBody>
          <a:bodyPr wrap="square" rtlCol="0">
            <a:spAutoFit/>
          </a:bodyPr>
          <a:lstStyle/>
          <a:p>
            <a:r>
              <a:rPr lang="sk-SK" sz="2400" dirty="0" smtClean="0"/>
              <a:t>ODD</a:t>
            </a:r>
            <a:endParaRPr lang="sk-SK" sz="2400" dirty="0"/>
          </a:p>
        </p:txBody>
      </p:sp>
      <p:sp>
        <p:nvSpPr>
          <p:cNvPr id="22" name="BlokTextu 21"/>
          <p:cNvSpPr txBox="1"/>
          <p:nvPr/>
        </p:nvSpPr>
        <p:spPr>
          <a:xfrm>
            <a:off x="5876350" y="1391586"/>
            <a:ext cx="945556" cy="461665"/>
          </a:xfrm>
          <a:prstGeom prst="rect">
            <a:avLst/>
          </a:prstGeom>
          <a:noFill/>
          <a:ln>
            <a:solidFill>
              <a:srgbClr val="00B0F0"/>
            </a:solidFill>
          </a:ln>
        </p:spPr>
        <p:txBody>
          <a:bodyPr wrap="square" rtlCol="0">
            <a:spAutoFit/>
          </a:bodyPr>
          <a:lstStyle/>
          <a:p>
            <a:r>
              <a:rPr lang="sk-SK" sz="2400" dirty="0" smtClean="0"/>
              <a:t>OCD</a:t>
            </a:r>
            <a:endParaRPr lang="sk-SK" sz="2400" dirty="0"/>
          </a:p>
        </p:txBody>
      </p:sp>
      <p:sp>
        <p:nvSpPr>
          <p:cNvPr id="23" name="BlokTextu 22"/>
          <p:cNvSpPr txBox="1"/>
          <p:nvPr/>
        </p:nvSpPr>
        <p:spPr>
          <a:xfrm>
            <a:off x="10503569" y="6161352"/>
            <a:ext cx="637673" cy="461665"/>
          </a:xfrm>
          <a:prstGeom prst="rect">
            <a:avLst/>
          </a:prstGeom>
          <a:noFill/>
          <a:ln>
            <a:solidFill>
              <a:srgbClr val="00B0F0"/>
            </a:solidFill>
          </a:ln>
        </p:spPr>
        <p:txBody>
          <a:bodyPr wrap="square" rtlCol="0">
            <a:spAutoFit/>
          </a:bodyPr>
          <a:lstStyle/>
          <a:p>
            <a:r>
              <a:rPr lang="sk-SK" sz="2400" dirty="0" smtClean="0"/>
              <a:t>ED</a:t>
            </a:r>
            <a:endParaRPr lang="sk-SK" sz="2400" dirty="0"/>
          </a:p>
        </p:txBody>
      </p:sp>
      <p:sp>
        <p:nvSpPr>
          <p:cNvPr id="24" name="BlokTextu 23"/>
          <p:cNvSpPr txBox="1"/>
          <p:nvPr/>
        </p:nvSpPr>
        <p:spPr>
          <a:xfrm>
            <a:off x="5220181" y="3368071"/>
            <a:ext cx="1183837" cy="369332"/>
          </a:xfrm>
          <a:prstGeom prst="rect">
            <a:avLst/>
          </a:prstGeom>
          <a:noFill/>
          <a:ln>
            <a:noFill/>
          </a:ln>
        </p:spPr>
        <p:txBody>
          <a:bodyPr wrap="square" rtlCol="0">
            <a:spAutoFit/>
          </a:bodyPr>
          <a:lstStyle/>
          <a:p>
            <a:r>
              <a:rPr lang="sk-SK" dirty="0" smtClean="0"/>
              <a:t>šedá zóna</a:t>
            </a:r>
            <a:endParaRPr lang="sk-SK" dirty="0"/>
          </a:p>
        </p:txBody>
      </p:sp>
    </p:spTree>
    <p:extLst>
      <p:ext uri="{BB962C8B-B14F-4D97-AF65-F5344CB8AC3E}">
        <p14:creationId xmlns:p14="http://schemas.microsoft.com/office/powerpoint/2010/main" val="285561445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p:cNvSpPr/>
          <p:nvPr/>
        </p:nvSpPr>
        <p:spPr>
          <a:xfrm>
            <a:off x="4788569" y="6066662"/>
            <a:ext cx="7183044" cy="410882"/>
          </a:xfrm>
          <a:prstGeom prst="rect">
            <a:avLst/>
          </a:prstGeom>
        </p:spPr>
        <p:txBody>
          <a:bodyPr wrap="square">
            <a:spAutoFit/>
          </a:bodyPr>
          <a:lstStyle/>
          <a:p>
            <a:pPr>
              <a:lnSpc>
                <a:spcPct val="115000"/>
              </a:lnSpc>
              <a:spcAft>
                <a:spcPts val="0"/>
              </a:spcAft>
            </a:pPr>
            <a:r>
              <a:rPr lang="sk-SK"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Silverman</a:t>
            </a:r>
            <a:r>
              <a:rPr lang="sk-SK"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Linda.: </a:t>
            </a: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Gifted Education International 2007 Vol 23, pp 233-245</a:t>
            </a:r>
            <a:endParaRPr lang="sk-SK"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5605" y="6441"/>
            <a:ext cx="5836395" cy="80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ĺžnik 3"/>
          <p:cNvSpPr/>
          <p:nvPr/>
        </p:nvSpPr>
        <p:spPr>
          <a:xfrm>
            <a:off x="677779" y="3695955"/>
            <a:ext cx="6096000" cy="1047979"/>
          </a:xfrm>
          <a:prstGeom prst="rect">
            <a:avLst/>
          </a:prstGeom>
          <a:ln>
            <a:solidFill>
              <a:srgbClr val="00B0F0"/>
            </a:solidFill>
          </a:ln>
        </p:spPr>
        <p:txBody>
          <a:bodyPr>
            <a:spAutoFit/>
          </a:bodyPr>
          <a:lstStyle/>
          <a:p>
            <a:pPr>
              <a:lnSpc>
                <a:spcPct val="115000"/>
              </a:lnSpc>
              <a:spcAft>
                <a:spcPts val="0"/>
              </a:spcAft>
            </a:pPr>
            <a:r>
              <a:rPr lang="sk-SK"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Perfekcionizmus, ktorý je sestrou dvoch ďalších charakteristických čŕt nadaných (vysoká senzitivita a intenzita) je jedným z najvýraznejších prejavov intelektovo nadaných. </a:t>
            </a:r>
            <a:endParaRPr lang="sk-SK"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Obdĺžnik 18"/>
          <p:cNvSpPr/>
          <p:nvPr/>
        </p:nvSpPr>
        <p:spPr>
          <a:xfrm>
            <a:off x="5538537" y="1775627"/>
            <a:ext cx="6096000" cy="392159"/>
          </a:xfrm>
          <a:prstGeom prst="rect">
            <a:avLst/>
          </a:prstGeom>
          <a:ln>
            <a:solidFill>
              <a:srgbClr val="00B0F0"/>
            </a:solidFill>
          </a:ln>
        </p:spPr>
        <p:txBody>
          <a:bodyPr>
            <a:spAutoFit/>
          </a:bodyPr>
          <a:lstStyle/>
          <a:p>
            <a:pPr>
              <a:lnSpc>
                <a:spcPct val="115000"/>
              </a:lnSpc>
              <a:spcAft>
                <a:spcPts val="0"/>
              </a:spcAft>
            </a:pPr>
            <a:r>
              <a:rPr lang="sk-SK"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PERFEKCIONIZMUS –SENZITIVITA – INTENZITA</a:t>
            </a:r>
            <a:endParaRPr lang="sk-SK"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BlokTextu 5"/>
          <p:cNvSpPr txBox="1"/>
          <p:nvPr/>
        </p:nvSpPr>
        <p:spPr>
          <a:xfrm>
            <a:off x="677779" y="1406295"/>
            <a:ext cx="1835521" cy="369332"/>
          </a:xfrm>
          <a:prstGeom prst="rect">
            <a:avLst/>
          </a:prstGeom>
          <a:noFill/>
          <a:ln>
            <a:solidFill>
              <a:schemeClr val="accent2"/>
            </a:solidFill>
          </a:ln>
        </p:spPr>
        <p:txBody>
          <a:bodyPr wrap="square" rtlCol="0">
            <a:spAutoFit/>
          </a:bodyPr>
          <a:lstStyle/>
          <a:p>
            <a:r>
              <a:rPr lang="sk-SK" b="1" dirty="0" smtClean="0"/>
              <a:t>Perfekcionizmus</a:t>
            </a:r>
          </a:p>
        </p:txBody>
      </p:sp>
      <p:sp>
        <p:nvSpPr>
          <p:cNvPr id="7" name="BlokTextu 6"/>
          <p:cNvSpPr txBox="1"/>
          <p:nvPr/>
        </p:nvSpPr>
        <p:spPr>
          <a:xfrm>
            <a:off x="0" y="7029111"/>
            <a:ext cx="6127005" cy="646331"/>
          </a:xfrm>
          <a:prstGeom prst="rect">
            <a:avLst/>
          </a:prstGeom>
          <a:noFill/>
          <a:ln w="44450">
            <a:solidFill>
              <a:srgbClr val="7030A0"/>
            </a:solidFill>
          </a:ln>
        </p:spPr>
        <p:txBody>
          <a:bodyPr wrap="square" rtlCol="0">
            <a:spAutoFit/>
          </a:bodyPr>
          <a:lstStyle/>
          <a:p>
            <a:r>
              <a:rPr lang="sk-SK" dirty="0" smtClean="0"/>
              <a:t>k najvýraznejším prejavom – problémovým prejavom – u nadaných je perfekcionizmus – rodná sestra nadania.</a:t>
            </a:r>
          </a:p>
        </p:txBody>
      </p:sp>
    </p:spTree>
    <p:extLst>
      <p:ext uri="{BB962C8B-B14F-4D97-AF65-F5344CB8AC3E}">
        <p14:creationId xmlns:p14="http://schemas.microsoft.com/office/powerpoint/2010/main" val="205695276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lokTextu 2"/>
          <p:cNvSpPr txBox="1"/>
          <p:nvPr/>
        </p:nvSpPr>
        <p:spPr>
          <a:xfrm>
            <a:off x="594857" y="551554"/>
            <a:ext cx="3087127" cy="646331"/>
          </a:xfrm>
          <a:prstGeom prst="rect">
            <a:avLst/>
          </a:prstGeom>
          <a:noFill/>
          <a:ln>
            <a:solidFill>
              <a:schemeClr val="accent2"/>
            </a:solidFill>
          </a:ln>
        </p:spPr>
        <p:txBody>
          <a:bodyPr wrap="square" rtlCol="0">
            <a:spAutoFit/>
          </a:bodyPr>
          <a:lstStyle/>
          <a:p>
            <a:r>
              <a:rPr lang="sk-SK" b="1" dirty="0" smtClean="0"/>
              <a:t>Dysfunkčný perfekcionizmus – ako vzniká</a:t>
            </a:r>
          </a:p>
        </p:txBody>
      </p:sp>
      <p:sp>
        <p:nvSpPr>
          <p:cNvPr id="14" name="Oválna bublina 13"/>
          <p:cNvSpPr/>
          <p:nvPr/>
        </p:nvSpPr>
        <p:spPr>
          <a:xfrm>
            <a:off x="9326096" y="4181855"/>
            <a:ext cx="2268496" cy="1360511"/>
          </a:xfrm>
          <a:prstGeom prst="wedgeEllipseCallout">
            <a:avLst>
              <a:gd name="adj1" fmla="val -78101"/>
              <a:gd name="adj2" fmla="val -727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dirty="0" smtClean="0">
                <a:solidFill>
                  <a:schemeClr val="tx1"/>
                </a:solidFill>
              </a:rPr>
              <a:t>ak nedosiahnem vysoký výkon,  moje JA  nemá hodnotu</a:t>
            </a:r>
            <a:endParaRPr lang="sk-SK" dirty="0">
              <a:solidFill>
                <a:schemeClr val="tx1"/>
              </a:solidFill>
            </a:endParaRPr>
          </a:p>
        </p:txBody>
      </p:sp>
      <p:pic>
        <p:nvPicPr>
          <p:cNvPr id="19" name="Picture 4" descr="http://content.mycutegraphics.com/graphics/science/child-scientist.png">
            <a:hlinkClick r:id="rId3"/>
          </p:cNvPr>
          <p:cNvPicPr>
            <a:picLocks noChangeAspect="1" noChangeArrowheads="1"/>
          </p:cNvPicPr>
          <p:nvPr/>
        </p:nvPicPr>
        <p:blipFill>
          <a:blip r:embed="rId4" cstate="print"/>
          <a:srcRect/>
          <a:stretch>
            <a:fillRect/>
          </a:stretch>
        </p:blipFill>
        <p:spPr bwMode="auto">
          <a:xfrm>
            <a:off x="6923160" y="3443059"/>
            <a:ext cx="1559874" cy="2838104"/>
          </a:xfrm>
          <a:prstGeom prst="rect">
            <a:avLst/>
          </a:prstGeom>
          <a:noFill/>
        </p:spPr>
      </p:pic>
      <p:sp>
        <p:nvSpPr>
          <p:cNvPr id="20" name="Oválna bublina 19"/>
          <p:cNvSpPr/>
          <p:nvPr/>
        </p:nvSpPr>
        <p:spPr>
          <a:xfrm>
            <a:off x="7165856" y="921308"/>
            <a:ext cx="2160240" cy="1217239"/>
          </a:xfrm>
          <a:prstGeom prst="wedgeEllipseCallout">
            <a:avLst>
              <a:gd name="adj1" fmla="val -24967"/>
              <a:gd name="adj2" fmla="val 1486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000" dirty="0" smtClean="0">
                <a:solidFill>
                  <a:schemeClr val="tx1"/>
                </a:solidFill>
              </a:rPr>
              <a:t>nadané dieťa = vysoký výkon</a:t>
            </a:r>
            <a:endParaRPr lang="sk-SK" sz="2000" dirty="0">
              <a:solidFill>
                <a:schemeClr val="tx1"/>
              </a:solidFill>
            </a:endParaRPr>
          </a:p>
        </p:txBody>
      </p:sp>
      <p:sp>
        <p:nvSpPr>
          <p:cNvPr id="21" name="Oválna bublina 20"/>
          <p:cNvSpPr/>
          <p:nvPr/>
        </p:nvSpPr>
        <p:spPr>
          <a:xfrm>
            <a:off x="9080736" y="2506188"/>
            <a:ext cx="2209056" cy="1180327"/>
          </a:xfrm>
          <a:prstGeom prst="wedgeEllipseCallout">
            <a:avLst>
              <a:gd name="adj1" fmla="val -76234"/>
              <a:gd name="adj2" fmla="val 348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000" dirty="0" smtClean="0">
                <a:solidFill>
                  <a:schemeClr val="tx1"/>
                </a:solidFill>
              </a:rPr>
              <a:t>moja hodnota (JA) = vysoký výkon</a:t>
            </a:r>
            <a:endParaRPr lang="sk-SK" sz="2000" dirty="0">
              <a:solidFill>
                <a:schemeClr val="tx1"/>
              </a:solidFill>
            </a:endParaRPr>
          </a:p>
        </p:txBody>
      </p:sp>
      <p:sp>
        <p:nvSpPr>
          <p:cNvPr id="22" name="Oválna bublina 21"/>
          <p:cNvSpPr/>
          <p:nvPr/>
        </p:nvSpPr>
        <p:spPr>
          <a:xfrm>
            <a:off x="4227584" y="1104059"/>
            <a:ext cx="2523534" cy="1566431"/>
          </a:xfrm>
          <a:prstGeom prst="wedgeEllipseCallout">
            <a:avLst>
              <a:gd name="adj1" fmla="val 68404"/>
              <a:gd name="adj2" fmla="val 1012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000" dirty="0" smtClean="0">
                <a:solidFill>
                  <a:schemeClr val="tx1"/>
                </a:solidFill>
              </a:rPr>
              <a:t>vysoký výkon sú jednotky, pochvaly, prvé miesto a rýchlosť</a:t>
            </a:r>
            <a:endParaRPr lang="sk-SK" sz="2000" dirty="0">
              <a:solidFill>
                <a:schemeClr val="tx1"/>
              </a:solidFill>
            </a:endParaRPr>
          </a:p>
        </p:txBody>
      </p:sp>
      <p:sp>
        <p:nvSpPr>
          <p:cNvPr id="23" name="BlokTextu 22"/>
          <p:cNvSpPr txBox="1"/>
          <p:nvPr/>
        </p:nvSpPr>
        <p:spPr>
          <a:xfrm>
            <a:off x="741162" y="3920245"/>
            <a:ext cx="2081534" cy="523220"/>
          </a:xfrm>
          <a:prstGeom prst="rect">
            <a:avLst/>
          </a:prstGeom>
          <a:solidFill>
            <a:schemeClr val="accent4"/>
          </a:solidFill>
          <a:ln>
            <a:solidFill>
              <a:schemeClr val="accent2"/>
            </a:solidFill>
          </a:ln>
        </p:spPr>
        <p:txBody>
          <a:bodyPr wrap="square" rtlCol="0">
            <a:spAutoFit/>
          </a:bodyPr>
          <a:lstStyle/>
          <a:p>
            <a:r>
              <a:rPr lang="sk-SK" sz="2800" dirty="0" smtClean="0"/>
              <a:t>PRVÝ</a:t>
            </a:r>
          </a:p>
        </p:txBody>
      </p:sp>
      <p:sp>
        <p:nvSpPr>
          <p:cNvPr id="24" name="BlokTextu 23"/>
          <p:cNvSpPr txBox="1"/>
          <p:nvPr/>
        </p:nvSpPr>
        <p:spPr>
          <a:xfrm>
            <a:off x="753354" y="4542037"/>
            <a:ext cx="2081534" cy="523220"/>
          </a:xfrm>
          <a:prstGeom prst="rect">
            <a:avLst/>
          </a:prstGeom>
          <a:solidFill>
            <a:schemeClr val="accent4"/>
          </a:solidFill>
          <a:ln>
            <a:solidFill>
              <a:schemeClr val="accent2"/>
            </a:solidFill>
          </a:ln>
        </p:spPr>
        <p:txBody>
          <a:bodyPr wrap="square" rtlCol="0">
            <a:spAutoFit/>
          </a:bodyPr>
          <a:lstStyle/>
          <a:p>
            <a:r>
              <a:rPr lang="sk-SK" sz="2800" dirty="0" smtClean="0"/>
              <a:t>RÝCHLY</a:t>
            </a:r>
          </a:p>
        </p:txBody>
      </p:sp>
      <p:sp>
        <p:nvSpPr>
          <p:cNvPr id="25" name="BlokTextu 24"/>
          <p:cNvSpPr txBox="1"/>
          <p:nvPr/>
        </p:nvSpPr>
        <p:spPr>
          <a:xfrm>
            <a:off x="728970" y="5200405"/>
            <a:ext cx="2953014" cy="523220"/>
          </a:xfrm>
          <a:prstGeom prst="rect">
            <a:avLst/>
          </a:prstGeom>
          <a:solidFill>
            <a:schemeClr val="accent4"/>
          </a:solidFill>
          <a:ln>
            <a:solidFill>
              <a:schemeClr val="accent2"/>
            </a:solidFill>
          </a:ln>
        </p:spPr>
        <p:txBody>
          <a:bodyPr wrap="square" rtlCol="0">
            <a:spAutoFit/>
          </a:bodyPr>
          <a:lstStyle/>
          <a:p>
            <a:r>
              <a:rPr lang="sk-SK" sz="2800" dirty="0" smtClean="0"/>
              <a:t>BEZCHYBNÝ</a:t>
            </a:r>
          </a:p>
        </p:txBody>
      </p:sp>
      <p:pic>
        <p:nvPicPr>
          <p:cNvPr id="1028" name="Picture 4" descr="Image result for BABY CLIP ART">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343275">
            <a:off x="3082802" y="3665316"/>
            <a:ext cx="1789971" cy="1753441"/>
          </a:xfrm>
          <a:prstGeom prst="rect">
            <a:avLst/>
          </a:prstGeom>
          <a:noFill/>
          <a:extLst>
            <a:ext uri="{909E8E84-426E-40DD-AFC4-6F175D3DCCD1}">
              <a14:hiddenFill xmlns:a14="http://schemas.microsoft.com/office/drawing/2010/main">
                <a:solidFill>
                  <a:srgbClr val="FFFFFF"/>
                </a:solidFill>
              </a14:hiddenFill>
            </a:ext>
          </a:extLst>
        </p:spPr>
      </p:pic>
      <p:sp>
        <p:nvSpPr>
          <p:cNvPr id="4" name="Ovál 3"/>
          <p:cNvSpPr/>
          <p:nvPr/>
        </p:nvSpPr>
        <p:spPr>
          <a:xfrm>
            <a:off x="134360" y="2670490"/>
            <a:ext cx="5376672" cy="4022918"/>
          </a:xfrm>
          <a:prstGeom prst="ellipse">
            <a:avLst/>
          </a:prstGeom>
          <a:noFill/>
          <a:ln w="317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5605" y="6441"/>
            <a:ext cx="5836395" cy="80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003403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2539</TotalTime>
  <Words>4081</Words>
  <Application>Microsoft Office PowerPoint</Application>
  <PresentationFormat>Širokoúhlá obrazovka</PresentationFormat>
  <Paragraphs>420</Paragraphs>
  <Slides>34</Slides>
  <Notes>28</Notes>
  <HiddenSlides>0</HiddenSlides>
  <MMClips>0</MMClips>
  <ScaleCrop>false</ScaleCrop>
  <HeadingPairs>
    <vt:vector size="8" baseType="variant">
      <vt:variant>
        <vt:lpstr>Použitá písma</vt:lpstr>
      </vt:variant>
      <vt:variant>
        <vt:i4>6</vt:i4>
      </vt:variant>
      <vt:variant>
        <vt:lpstr>Motiv</vt:lpstr>
      </vt:variant>
      <vt:variant>
        <vt:i4>1</vt:i4>
      </vt:variant>
      <vt:variant>
        <vt:lpstr>Vložené servery OLE</vt:lpstr>
      </vt:variant>
      <vt:variant>
        <vt:i4>1</vt:i4>
      </vt:variant>
      <vt:variant>
        <vt:lpstr>Nadpisy snímků</vt:lpstr>
      </vt:variant>
      <vt:variant>
        <vt:i4>34</vt:i4>
      </vt:variant>
    </vt:vector>
  </HeadingPairs>
  <TitlesOfParts>
    <vt:vector size="42" baseType="lpstr">
      <vt:lpstr>Arial Unicode MS</vt:lpstr>
      <vt:lpstr>Arial</vt:lpstr>
      <vt:lpstr>Calibri</vt:lpstr>
      <vt:lpstr>Calibri Light</vt:lpstr>
      <vt:lpstr>proxima-n-w01-reg</vt:lpstr>
      <vt:lpstr>Times New Roman</vt:lpstr>
      <vt:lpstr>Motív balíka Office</vt:lpstr>
      <vt:lpstr>Image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Používateľ systému Windows</dc:creator>
  <cp:lastModifiedBy>Lokvencová Lenka</cp:lastModifiedBy>
  <cp:revision>137</cp:revision>
  <dcterms:created xsi:type="dcterms:W3CDTF">2019-03-06T08:15:14Z</dcterms:created>
  <dcterms:modified xsi:type="dcterms:W3CDTF">2019-04-25T12:47:58Z</dcterms:modified>
</cp:coreProperties>
</file>